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5" r:id="rId4"/>
  </p:sldMasterIdLst>
  <p:notesMasterIdLst>
    <p:notesMasterId r:id="rId61"/>
  </p:notesMasterIdLst>
  <p:handoutMasterIdLst>
    <p:handoutMasterId r:id="rId62"/>
  </p:handoutMasterIdLst>
  <p:sldIdLst>
    <p:sldId id="357" r:id="rId5"/>
    <p:sldId id="2147375034" r:id="rId6"/>
    <p:sldId id="2147375035" r:id="rId7"/>
    <p:sldId id="2147375050" r:id="rId8"/>
    <p:sldId id="2147375036" r:id="rId9"/>
    <p:sldId id="2147375051" r:id="rId10"/>
    <p:sldId id="2147375052" r:id="rId11"/>
    <p:sldId id="2147375037" r:id="rId12"/>
    <p:sldId id="2147375053" r:id="rId13"/>
    <p:sldId id="2147374972" r:id="rId14"/>
    <p:sldId id="2147375018" r:id="rId15"/>
    <p:sldId id="2147375038" r:id="rId16"/>
    <p:sldId id="2147374993" r:id="rId17"/>
    <p:sldId id="2147375013" r:id="rId18"/>
    <p:sldId id="2147375016" r:id="rId19"/>
    <p:sldId id="2147375017" r:id="rId20"/>
    <p:sldId id="2147374997" r:id="rId21"/>
    <p:sldId id="2147375014" r:id="rId22"/>
    <p:sldId id="2147375020" r:id="rId23"/>
    <p:sldId id="2147375021" r:id="rId24"/>
    <p:sldId id="2147374998" r:id="rId25"/>
    <p:sldId id="2147375024" r:id="rId26"/>
    <p:sldId id="2147375039" r:id="rId27"/>
    <p:sldId id="2147375040" r:id="rId28"/>
    <p:sldId id="2147375041" r:id="rId29"/>
    <p:sldId id="2147375003" r:id="rId30"/>
    <p:sldId id="2147374940" r:id="rId31"/>
    <p:sldId id="2147375001" r:id="rId32"/>
    <p:sldId id="2147375000" r:id="rId33"/>
    <p:sldId id="2147375002" r:id="rId34"/>
    <p:sldId id="2147375042" r:id="rId35"/>
    <p:sldId id="2147375063" r:id="rId36"/>
    <p:sldId id="2147375064" r:id="rId37"/>
    <p:sldId id="2147375065" r:id="rId38"/>
    <p:sldId id="2147375066" r:id="rId39"/>
    <p:sldId id="2147375047" r:id="rId40"/>
    <p:sldId id="2147375067" r:id="rId41"/>
    <p:sldId id="2147375069" r:id="rId42"/>
    <p:sldId id="2147375068" r:id="rId43"/>
    <p:sldId id="2147375076" r:id="rId44"/>
    <p:sldId id="2147375071" r:id="rId45"/>
    <p:sldId id="2147375029" r:id="rId46"/>
    <p:sldId id="2147375032" r:id="rId47"/>
    <p:sldId id="2147375030" r:id="rId48"/>
    <p:sldId id="2147375031" r:id="rId49"/>
    <p:sldId id="2147375007" r:id="rId50"/>
    <p:sldId id="2147375027" r:id="rId51"/>
    <p:sldId id="2147375062" r:id="rId52"/>
    <p:sldId id="2147375072" r:id="rId53"/>
    <p:sldId id="2147375073" r:id="rId54"/>
    <p:sldId id="2147375074" r:id="rId55"/>
    <p:sldId id="2147375075" r:id="rId56"/>
    <p:sldId id="2147375008" r:id="rId57"/>
    <p:sldId id="2147375005" r:id="rId58"/>
    <p:sldId id="2147375006" r:id="rId59"/>
    <p:sldId id="2147374996" r:id="rId6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68F7"/>
    <a:srgbClr val="C4A4FA"/>
    <a:srgbClr val="EBE1FD"/>
    <a:srgbClr val="181818"/>
    <a:srgbClr val="0F0F0F"/>
    <a:srgbClr val="A665FF"/>
    <a:srgbClr val="3FFFFF"/>
    <a:srgbClr val="03F680"/>
    <a:srgbClr val="06BAF6"/>
    <a:srgbClr val="FF0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 autoAdjust="0"/>
    <p:restoredTop sz="90263" autoAdjust="0"/>
  </p:normalViewPr>
  <p:slideViewPr>
    <p:cSldViewPr snapToGrid="0">
      <p:cViewPr varScale="1">
        <p:scale>
          <a:sx n="117" d="100"/>
          <a:sy n="117" d="100"/>
        </p:scale>
        <p:origin x="126" y="102"/>
      </p:cViewPr>
      <p:guideLst/>
    </p:cSldViewPr>
  </p:slideViewPr>
  <p:outlineViewPr>
    <p:cViewPr>
      <p:scale>
        <a:sx n="33" d="100"/>
        <a:sy n="33" d="100"/>
      </p:scale>
      <p:origin x="0" y="-155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472"/>
    </p:cViewPr>
  </p:sorterViewPr>
  <p:notesViewPr>
    <p:cSldViewPr snapToGrid="0">
      <p:cViewPr varScale="1">
        <p:scale>
          <a:sx n="80" d="100"/>
          <a:sy n="80" d="100"/>
        </p:scale>
        <p:origin x="2616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99F664D-19C0-49B9-A46C-009302E0BD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1435914-4271-4C83-ABCA-0CFA908BA6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FEBA0-C8FC-4767-BE85-2213D6D2E024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11C9A2-2117-4646-8E8F-FF023B14FD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7422" y="253458"/>
            <a:ext cx="1681569" cy="6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73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BF07-DCB9-45CC-9736-A78E65ADF8F7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15F795F-A9AE-4B5E-9797-287AFDB8B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7422" y="253458"/>
            <a:ext cx="1681569" cy="6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74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8171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9074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8658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800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2855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747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2590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1023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1503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F3BA2-E7DE-8300-B281-5521894DE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E244C4-2A67-4C04-1131-0CFCF4638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3F1A4-AB7E-F91D-D4EB-90CDE85E3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3C66B-803B-52A7-1112-366B56F92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1320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F5260-85C1-3731-4749-150252DE1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699B5E-6A2C-340C-C3F0-43A4031DA9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75D9D-F7C0-A592-51C7-E3A42E675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50A70-1CD3-DC09-BCB0-DC54726A3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326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Common mistakes</a:t>
            </a:r>
            <a:r>
              <a:rPr lang="en-US" dirty="0"/>
              <a:t> developer makes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5546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A2CA1-72A5-0138-1723-3F40D7E33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B6D429-6012-C5AC-4723-2E10A3431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712C17-A8DD-4334-867D-555429F28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1975-84F2-ABB5-CF75-7E89A8BC3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7295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1009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80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529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16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979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796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162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5219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83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Visual [yellow to pink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9369AB-3757-4FC1-BCDC-B7C194268B1D}"/>
              </a:ext>
            </a:extLst>
          </p:cNvPr>
          <p:cNvSpPr/>
          <p:nvPr userDrawn="1"/>
        </p:nvSpPr>
        <p:spPr>
          <a:xfrm>
            <a:off x="0" y="0"/>
            <a:ext cx="12192000" cy="67532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7799C2-1A5B-BEBD-483B-661C9D169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8695765" cy="884070"/>
          </a:xfrm>
        </p:spPr>
        <p:txBody>
          <a:bodyPr lIns="108000" tIns="108000" rIns="10800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8682F8E1-439E-0CD2-81F8-1C1E5C894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8695765" cy="394705"/>
          </a:xfrm>
          <a:prstGeom prst="rect">
            <a:avLst/>
          </a:prstGeom>
        </p:spPr>
        <p:txBody>
          <a:bodyPr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B5AFF5-9850-83D4-3A22-6F92EEFDF84D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5881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- Abstract bg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5A063F5-FB3E-C727-FBB3-81B306B2C9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518FA1-3697-2049-9857-3885C2401CA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37DF35D-CC23-B9D3-2B42-AD7D55D81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1257" y="1212351"/>
            <a:ext cx="6106886" cy="459352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034DF0D2-A998-27ED-B836-583E13BA5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162122"/>
            <a:ext cx="11597132" cy="884070"/>
          </a:xfrm>
        </p:spPr>
        <p:txBody>
          <a:bodyPr vert="horz" lIns="108000" tIns="108000" rIns="108000" bIns="36000" rtlCol="0" anchor="t">
            <a:spAutoFit/>
          </a:bodyPr>
          <a:lstStyle>
            <a:lvl1pPr>
              <a:defRPr lang="en-GB" sz="6000">
                <a:gradFill>
                  <a:gsLst>
                    <a:gs pos="100000">
                      <a:schemeClr val="accent2"/>
                    </a:gs>
                    <a:gs pos="0">
                      <a:schemeClr val="bg1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2" name="Espace réservé du texte 14">
            <a:extLst>
              <a:ext uri="{FF2B5EF4-FFF2-40B4-BE49-F238E27FC236}">
                <a16:creationId xmlns:a16="http://schemas.microsoft.com/office/drawing/2014/main" id="{20A60587-36CB-B798-3E6F-A73767C4E9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46517" y="495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C34ECF39-67C9-BC9F-11FB-2CD51B99CC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9077" y="4950038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B5C300AC-8114-8134-DB1E-C7DC0642EB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386908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E33F559E-CE34-F3C1-E6E0-B156C872A0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7" y="386908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B5A4228D-DF2A-74D4-EB0F-F6131DA876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332861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28FAB63E-90EA-A997-792E-915FAAAFF3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7" y="332861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35D38888-8E87-85C9-9439-CC4FE82BD9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278813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6FEEFBE7-FEE6-0D17-213A-8E28E8F3B3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7" y="278813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CDC4BAA6-2F07-91CE-E392-F38D544390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46517" y="440956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47F6931E-FD38-7059-AF73-86178164D0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9077" y="440956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22198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tablet image bg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24">
            <a:extLst>
              <a:ext uri="{FF2B5EF4-FFF2-40B4-BE49-F238E27FC236}">
                <a16:creationId xmlns:a16="http://schemas.microsoft.com/office/drawing/2014/main" id="{D75B05A9-3708-6EA9-4CC6-61DBA682475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50037" y="0"/>
            <a:ext cx="6741964" cy="6753225"/>
          </a:xfrm>
          <a:solidFill>
            <a:schemeClr val="bg1"/>
          </a:solidFill>
        </p:spPr>
        <p:txBody>
          <a:bodyPr tIns="36000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pour une image  17">
            <a:extLst>
              <a:ext uri="{FF2B5EF4-FFF2-40B4-BE49-F238E27FC236}">
                <a16:creationId xmlns:a16="http://schemas.microsoft.com/office/drawing/2014/main" id="{D63BE0C0-5174-DD43-1B1D-BE32107A3E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2860" y="913078"/>
            <a:ext cx="7292792" cy="5225020"/>
          </a:xfrm>
          <a:prstGeom prst="roundRect">
            <a:avLst>
              <a:gd name="adj" fmla="val 6454"/>
            </a:avLst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64CF2D74-4E50-A65D-591E-BD7E0D13D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645828" cy="440872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3BB5EB7F-69A2-0120-48E8-D17A87798D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645828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0756196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tablet image bg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24">
            <a:extLst>
              <a:ext uri="{FF2B5EF4-FFF2-40B4-BE49-F238E27FC236}">
                <a16:creationId xmlns:a16="http://schemas.microsoft.com/office/drawing/2014/main" id="{D75B05A9-3708-6EA9-4CC6-61DBA682475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50037" y="0"/>
            <a:ext cx="6741964" cy="6753225"/>
          </a:xfrm>
          <a:solidFill>
            <a:schemeClr val="bg1"/>
          </a:solidFill>
        </p:spPr>
        <p:txBody>
          <a:bodyPr tIns="36000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pour une image  17">
            <a:extLst>
              <a:ext uri="{FF2B5EF4-FFF2-40B4-BE49-F238E27FC236}">
                <a16:creationId xmlns:a16="http://schemas.microsoft.com/office/drawing/2014/main" id="{D63BE0C0-5174-DD43-1B1D-BE32107A3E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2860" y="913078"/>
            <a:ext cx="7292792" cy="5225020"/>
          </a:xfrm>
          <a:prstGeom prst="roundRect">
            <a:avLst>
              <a:gd name="adj" fmla="val 6454"/>
            </a:avLst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64CF2D74-4E50-A65D-591E-BD7E0D13D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645828" cy="440872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3BB5EB7F-69A2-0120-48E8-D17A87798D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645828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C86518-BF9E-2B9E-9BE8-303F9BA951EA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232345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tablet image bg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24">
            <a:extLst>
              <a:ext uri="{FF2B5EF4-FFF2-40B4-BE49-F238E27FC236}">
                <a16:creationId xmlns:a16="http://schemas.microsoft.com/office/drawing/2014/main" id="{D75B05A9-3708-6EA9-4CC6-61DBA682475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50037" y="0"/>
            <a:ext cx="6741964" cy="6753225"/>
          </a:xfrm>
          <a:solidFill>
            <a:schemeClr val="bg1"/>
          </a:solidFill>
        </p:spPr>
        <p:txBody>
          <a:bodyPr tIns="36000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pour une image  17">
            <a:extLst>
              <a:ext uri="{FF2B5EF4-FFF2-40B4-BE49-F238E27FC236}">
                <a16:creationId xmlns:a16="http://schemas.microsoft.com/office/drawing/2014/main" id="{D63BE0C0-5174-DD43-1B1D-BE32107A3E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2860" y="913078"/>
            <a:ext cx="7292792" cy="5225020"/>
          </a:xfrm>
          <a:prstGeom prst="roundRect">
            <a:avLst>
              <a:gd name="adj" fmla="val 6454"/>
            </a:avLst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64CF2D74-4E50-A65D-591E-BD7E0D13D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645828" cy="440872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3BB5EB7F-69A2-0120-48E8-D17A87798D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645828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ED6AD0-57B4-252B-FAFA-1AC57F08AE3E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780805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slide [yellow to pink]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6D5CCD6-7F04-3032-A460-658202D51C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D9D8280-8950-83FA-6135-8B6151F75D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304" y="265043"/>
            <a:ext cx="7093131" cy="1659085"/>
          </a:xfrm>
        </p:spPr>
        <p:txBody>
          <a:bodyPr lIns="108000" tIns="108000" rIns="108000" bIns="36000">
            <a:spAutoFit/>
          </a:bodyPr>
          <a:lstStyle>
            <a:lvl1pPr marL="0" indent="0">
              <a:lnSpc>
                <a:spcPct val="80000"/>
              </a:lnSpc>
              <a:buNone/>
              <a:defRPr sz="6000"/>
            </a:lvl1pPr>
          </a:lstStyle>
          <a:p>
            <a:pPr lvl="0"/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and design platforms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B1C57EBB-4769-3E35-A0E9-EEE3B52A4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1305" y="4917214"/>
            <a:ext cx="7093131" cy="1622734"/>
          </a:xfrm>
        </p:spPr>
        <p:txBody>
          <a:bodyPr lIns="108000" tIns="108000" rIns="108000" bIns="36000" anchor="b">
            <a:spAutoFit/>
          </a:bodyPr>
          <a:lstStyle>
            <a:lvl1pPr marL="0" indent="0">
              <a:lnSpc>
                <a:spcPct val="80000"/>
              </a:lnSpc>
              <a:buNone/>
              <a:defRPr sz="6000"/>
            </a:lvl1pPr>
          </a:lstStyle>
          <a:p>
            <a:pPr lvl="0"/>
            <a:r>
              <a:rPr lang="fr-FR" dirty="0"/>
              <a:t>for </a:t>
            </a:r>
            <a:r>
              <a:rPr lang="fr-FR" dirty="0" err="1"/>
              <a:t>leading</a:t>
            </a:r>
            <a:r>
              <a:rPr lang="fr-FR" dirty="0"/>
              <a:t> </a:t>
            </a:r>
            <a:r>
              <a:rPr lang="fr-FR" dirty="0" err="1"/>
              <a:t>financial</a:t>
            </a:r>
            <a:r>
              <a:rPr lang="fr-FR" dirty="0"/>
              <a:t> institutions</a:t>
            </a:r>
          </a:p>
        </p:txBody>
      </p:sp>
    </p:spTree>
    <p:extLst>
      <p:ext uri="{BB962C8B-B14F-4D97-AF65-F5344CB8AC3E}">
        <p14:creationId xmlns:p14="http://schemas.microsoft.com/office/powerpoint/2010/main" val="131735298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slide [pink to purple]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violette, Magenta, Caractère coloré, Lilas&#10;&#10;Description générée automatiquement">
            <a:extLst>
              <a:ext uri="{FF2B5EF4-FFF2-40B4-BE49-F238E27FC236}">
                <a16:creationId xmlns:a16="http://schemas.microsoft.com/office/drawing/2014/main" id="{ED026B13-B9D0-686D-B225-BDB3A4F528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D9D8280-8950-83FA-6135-8B6151F75D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304" y="265043"/>
            <a:ext cx="7093131" cy="1659085"/>
          </a:xfrm>
        </p:spPr>
        <p:txBody>
          <a:bodyPr lIns="108000" tIns="108000" rIns="108000" bIns="36000">
            <a:spAutoFit/>
          </a:bodyPr>
          <a:lstStyle>
            <a:lvl1pPr marL="0" indent="0">
              <a:lnSpc>
                <a:spcPct val="80000"/>
              </a:lnSpc>
              <a:buNone/>
              <a:defRPr sz="6000"/>
            </a:lvl1pPr>
          </a:lstStyle>
          <a:p>
            <a:pPr lvl="0"/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and design platforms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B1C57EBB-4769-3E35-A0E9-EEE3B52A4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1305" y="4917214"/>
            <a:ext cx="7093131" cy="1622734"/>
          </a:xfrm>
        </p:spPr>
        <p:txBody>
          <a:bodyPr lIns="108000" tIns="108000" rIns="108000" bIns="36000" anchor="b">
            <a:spAutoFit/>
          </a:bodyPr>
          <a:lstStyle>
            <a:lvl1pPr marL="0" indent="0">
              <a:lnSpc>
                <a:spcPct val="80000"/>
              </a:lnSpc>
              <a:buNone/>
              <a:defRPr sz="6000"/>
            </a:lvl1pPr>
          </a:lstStyle>
          <a:p>
            <a:pPr lvl="0"/>
            <a:r>
              <a:rPr lang="fr-FR" dirty="0"/>
              <a:t>for </a:t>
            </a:r>
            <a:r>
              <a:rPr lang="fr-FR" dirty="0" err="1"/>
              <a:t>leading</a:t>
            </a:r>
            <a:r>
              <a:rPr lang="fr-FR" dirty="0"/>
              <a:t> </a:t>
            </a:r>
            <a:r>
              <a:rPr lang="fr-FR" dirty="0" err="1"/>
              <a:t>financial</a:t>
            </a:r>
            <a:r>
              <a:rPr lang="fr-FR" dirty="0"/>
              <a:t> institutions</a:t>
            </a:r>
          </a:p>
        </p:txBody>
      </p:sp>
    </p:spTree>
    <p:extLst>
      <p:ext uri="{BB962C8B-B14F-4D97-AF65-F5344CB8AC3E}">
        <p14:creationId xmlns:p14="http://schemas.microsoft.com/office/powerpoint/2010/main" val="105123065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slide [green to blue]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135C45E-C107-8373-6D95-A648FE8DCD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D9D8280-8950-83FA-6135-8B6151F75D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304" y="265043"/>
            <a:ext cx="7093131" cy="1659085"/>
          </a:xfrm>
        </p:spPr>
        <p:txBody>
          <a:bodyPr lIns="108000" tIns="108000" rIns="108000" bIns="36000">
            <a:spAutoFit/>
          </a:bodyPr>
          <a:lstStyle>
            <a:lvl1pPr marL="0" indent="0">
              <a:lnSpc>
                <a:spcPct val="80000"/>
              </a:lnSpc>
              <a:buNone/>
              <a:defRPr sz="6000"/>
            </a:lvl1pPr>
          </a:lstStyle>
          <a:p>
            <a:pPr lvl="0"/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and design platforms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B1C57EBB-4769-3E35-A0E9-EEE3B52A4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1305" y="4917214"/>
            <a:ext cx="7093131" cy="1622734"/>
          </a:xfrm>
        </p:spPr>
        <p:txBody>
          <a:bodyPr lIns="108000" tIns="108000" rIns="108000" bIns="36000" anchor="b">
            <a:spAutoFit/>
          </a:bodyPr>
          <a:lstStyle>
            <a:lvl1pPr marL="0" indent="0">
              <a:lnSpc>
                <a:spcPct val="80000"/>
              </a:lnSpc>
              <a:buNone/>
              <a:defRPr sz="6000"/>
            </a:lvl1pPr>
          </a:lstStyle>
          <a:p>
            <a:pPr lvl="0"/>
            <a:r>
              <a:rPr lang="fr-FR" dirty="0"/>
              <a:t>for </a:t>
            </a:r>
            <a:r>
              <a:rPr lang="fr-FR" dirty="0" err="1"/>
              <a:t>leading</a:t>
            </a:r>
            <a:r>
              <a:rPr lang="fr-FR" dirty="0"/>
              <a:t> </a:t>
            </a:r>
            <a:r>
              <a:rPr lang="fr-FR" dirty="0" err="1"/>
              <a:t>financial</a:t>
            </a:r>
            <a:r>
              <a:rPr lang="fr-FR" dirty="0"/>
              <a:t> institutions</a:t>
            </a:r>
          </a:p>
        </p:txBody>
      </p:sp>
    </p:spTree>
    <p:extLst>
      <p:ext uri="{BB962C8B-B14F-4D97-AF65-F5344CB8AC3E}">
        <p14:creationId xmlns:p14="http://schemas.microsoft.com/office/powerpoint/2010/main" val="192907311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ouleur violet rose et bleu">
            <a:extLst>
              <a:ext uri="{FF2B5EF4-FFF2-40B4-BE49-F238E27FC236}">
                <a16:creationId xmlns:a16="http://schemas.microsoft.com/office/drawing/2014/main" id="{5C71FF95-E657-110D-B275-F82A69A4E79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7F1165F-00FD-2D57-A19D-C987EE239036}"/>
              </a:ext>
            </a:extLst>
          </p:cNvPr>
          <p:cNvSpPr txBox="1">
            <a:spLocks/>
          </p:cNvSpPr>
          <p:nvPr userDrawn="1"/>
        </p:nvSpPr>
        <p:spPr>
          <a:xfrm>
            <a:off x="6123351" y="6244720"/>
            <a:ext cx="5759473" cy="307777"/>
          </a:xfrm>
          <a:prstGeom prst="rect">
            <a:avLst/>
          </a:prstGeom>
        </p:spPr>
        <p:txBody>
          <a:bodyPr vert="horz" wrap="square" lIns="90000" tIns="45720" rIns="9000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  <a:defRPr/>
            </a:pPr>
            <a:r>
              <a:rPr lang="sv-SE" sz="1400" b="0" dirty="0" err="1">
                <a:solidFill>
                  <a:prstClr val="white"/>
                </a:solidFill>
                <a:latin typeface="Arial"/>
              </a:rPr>
              <a:t>Coding</a:t>
            </a:r>
            <a:r>
              <a:rPr lang="sv-SE" sz="1400" b="0" dirty="0">
                <a:solidFill>
                  <a:prstClr val="white"/>
                </a:solidFill>
                <a:latin typeface="Arial"/>
              </a:rPr>
              <a:t> </a:t>
            </a:r>
            <a:r>
              <a:rPr lang="sv-SE" sz="1400" b="0" dirty="0" err="1">
                <a:solidFill>
                  <a:prstClr val="white"/>
                </a:solidFill>
                <a:latin typeface="Arial"/>
              </a:rPr>
              <a:t>Colourful</a:t>
            </a:r>
            <a:r>
              <a:rPr lang="sv-SE" sz="1400" b="0" dirty="0">
                <a:solidFill>
                  <a:prstClr val="white"/>
                </a:solidFill>
                <a:latin typeface="Arial"/>
              </a:rPr>
              <a:t> </a:t>
            </a:r>
            <a:r>
              <a:rPr lang="sv-SE" sz="1400" b="0" dirty="0" err="1">
                <a:solidFill>
                  <a:prstClr val="white"/>
                </a:solidFill>
                <a:latin typeface="Arial"/>
              </a:rPr>
              <a:t>Banking</a:t>
            </a:r>
            <a:endParaRPr lang="sv-SE" sz="1400" b="0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8971647A-E80B-CE0E-9D35-EDD47494DC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2033" y="2778257"/>
            <a:ext cx="2707934" cy="13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074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Visual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DF1E70-C2B3-4A23-A422-B102FB359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640114"/>
            <a:ext cx="7566024" cy="4536849"/>
          </a:xfrm>
        </p:spPr>
        <p:txBody>
          <a:bodyPr/>
          <a:lstStyle>
            <a:lvl3pPr>
              <a:buClr>
                <a:schemeClr val="tx2"/>
              </a:buClr>
              <a:defRPr/>
            </a:lvl3pPr>
            <a:lvl4pPr marL="895350" indent="-176213">
              <a:buFont typeface="Arial" panose="020B0604020202020204" pitchFamily="34" charset="0"/>
              <a:buChar char="»"/>
              <a:defRPr/>
            </a:lvl4pPr>
            <a:lvl5pPr marL="1166813" indent="-180975">
              <a:buClr>
                <a:schemeClr val="tx2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242ABCAD-75EC-4654-A24C-BA89A334A0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34546" y="0"/>
            <a:ext cx="4057454" cy="6753226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DF9FB34-D3E5-4BA3-AF22-CFDF0A37C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922" y="307976"/>
            <a:ext cx="6804277" cy="3416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73221E83-AAF0-4304-A877-B660633047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307976"/>
            <a:ext cx="761747" cy="341632"/>
          </a:xfrm>
        </p:spPr>
        <p:txBody>
          <a:bodyPr wrap="none"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01.01</a:t>
            </a:r>
          </a:p>
        </p:txBody>
      </p:sp>
    </p:spTree>
    <p:extLst>
      <p:ext uri="{BB962C8B-B14F-4D97-AF65-F5344CB8AC3E}">
        <p14:creationId xmlns:p14="http://schemas.microsoft.com/office/powerpoint/2010/main" val="277252457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- Empty with white column on the lef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1DCCEA-8D0A-4A4B-B799-080A0B9561C9}"/>
              </a:ext>
            </a:extLst>
          </p:cNvPr>
          <p:cNvSpPr/>
          <p:nvPr userDrawn="1"/>
        </p:nvSpPr>
        <p:spPr>
          <a:xfrm>
            <a:off x="2070160" y="0"/>
            <a:ext cx="785489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BB3F17-F030-44E5-AAEB-46B7C457D40E}"/>
              </a:ext>
            </a:extLst>
          </p:cNvPr>
          <p:cNvSpPr/>
          <p:nvPr userDrawn="1"/>
        </p:nvSpPr>
        <p:spPr>
          <a:xfrm>
            <a:off x="-4668" y="0"/>
            <a:ext cx="202910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B31A74-68D0-4B6A-A59D-FA646ECDB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7175" y="694751"/>
            <a:ext cx="1599700" cy="535531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Title here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AC43CB1C-97F8-46FE-B4DA-6BCA8FBD31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175" y="1430516"/>
            <a:ext cx="1599700" cy="695163"/>
          </a:xfrm>
        </p:spPr>
        <p:txBody>
          <a:bodyPr wrap="square" lIns="0" tIns="108000" rIns="0" bIns="108000" anchor="t">
            <a:spAutoFit/>
          </a:bodyPr>
          <a:lstStyle>
            <a:lvl1pPr marL="180975" indent="-90488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/"/>
              <a:defRPr sz="1050" b="1">
                <a:solidFill>
                  <a:schemeClr val="tx1"/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 "/>
              <a:defRPr lang="fr-FR" sz="1050" kern="1200" dirty="0">
                <a:solidFill>
                  <a:schemeClr val="tx1">
                    <a:alpha val="2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C51898-F6CB-47DA-9727-8D5FB739C48F}"/>
              </a:ext>
            </a:extLst>
          </p:cNvPr>
          <p:cNvSpPr/>
          <p:nvPr userDrawn="1"/>
        </p:nvSpPr>
        <p:spPr>
          <a:xfrm rot="16200000">
            <a:off x="-1381700" y="3406140"/>
            <a:ext cx="6858000" cy="45719"/>
          </a:xfrm>
          <a:prstGeom prst="rect">
            <a:avLst/>
          </a:prstGeom>
          <a:gradFill flip="none" rotWithShape="1">
            <a:gsLst>
              <a:gs pos="25000">
                <a:schemeClr val="tx2"/>
              </a:gs>
              <a:gs pos="0">
                <a:schemeClr val="tx2"/>
              </a:gs>
              <a:gs pos="100000">
                <a:schemeClr val="bg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dirty="0"/>
          </a:p>
        </p:txBody>
      </p:sp>
      <p:sp>
        <p:nvSpPr>
          <p:cNvPr id="15" name="Espace réservé du texte 6">
            <a:extLst>
              <a:ext uri="{FF2B5EF4-FFF2-40B4-BE49-F238E27FC236}">
                <a16:creationId xmlns:a16="http://schemas.microsoft.com/office/drawing/2014/main" id="{2F4E1285-50E3-4BF8-81A3-A5613EC9B0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175" y="307976"/>
            <a:ext cx="761747" cy="341632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01.01</a:t>
            </a:r>
          </a:p>
        </p:txBody>
      </p:sp>
    </p:spTree>
    <p:extLst>
      <p:ext uri="{BB962C8B-B14F-4D97-AF65-F5344CB8AC3E}">
        <p14:creationId xmlns:p14="http://schemas.microsoft.com/office/powerpoint/2010/main" val="412805866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wo visuals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2D31C-F063-4C6C-ACAC-828A9D6E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922" y="307976"/>
            <a:ext cx="5875364" cy="34163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Modifiez le style du titre</a:t>
            </a:r>
            <a:endParaRPr lang="en-GB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6BAF64E-6060-4A49-B903-F77493560A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5542" y="0"/>
            <a:ext cx="2496457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DD47E9E6-51EE-4EFC-904D-BA31C45AD7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9084" y="0"/>
            <a:ext cx="2496457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5" name="Espace réservé du texte 6">
            <a:extLst>
              <a:ext uri="{FF2B5EF4-FFF2-40B4-BE49-F238E27FC236}">
                <a16:creationId xmlns:a16="http://schemas.microsoft.com/office/drawing/2014/main" id="{C83063FE-E516-4670-9770-E20D637D72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307976"/>
            <a:ext cx="761747" cy="341632"/>
          </a:xfrm>
        </p:spPr>
        <p:txBody>
          <a:bodyPr wrap="none"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01.01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63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- Abstract bg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violette, Magenta, Caractère coloré, Lilas&#10;&#10;Description générée automatiquement">
            <a:extLst>
              <a:ext uri="{FF2B5EF4-FFF2-40B4-BE49-F238E27FC236}">
                <a16:creationId xmlns:a16="http://schemas.microsoft.com/office/drawing/2014/main" id="{5963C411-F4B0-15B8-7FA3-804075EDD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37DF35D-CC23-B9D3-2B42-AD7D55D81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1257" y="1212351"/>
            <a:ext cx="6106886" cy="4593522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034DF0D2-A998-27ED-B836-583E13BA5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162122"/>
            <a:ext cx="11597132" cy="884070"/>
          </a:xfrm>
        </p:spPr>
        <p:txBody>
          <a:bodyPr vert="horz" lIns="108000" tIns="108000" rIns="108000" bIns="36000" rtlCol="0" anchor="t">
            <a:spAutoFit/>
          </a:bodyPr>
          <a:lstStyle>
            <a:lvl1pPr>
              <a:defRPr lang="en-GB" sz="6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08D2E-F2B6-BDEF-DDBD-577B87F026EA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0A63DF66-31B6-6FB3-DB77-21B0C29704F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46517" y="495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7CE87540-ED27-B6D7-D615-69ECAC8455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9077" y="4950038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988C78AB-E7EF-B606-46DD-FB657EE8E5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386908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76D6F0A3-291A-A7B0-677B-9863A2BDD7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7" y="386908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FBFCEA83-3F46-9822-5DBC-949A4FDE92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332861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1B3B50E1-BFCF-BDA1-22D7-251C6755BEB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7" y="332861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BFDA780D-E7E2-C491-8B99-5A83B39B41D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278813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A31340CF-514E-80D5-8439-232F180E6A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7" y="278813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533943C2-65D6-AD62-6009-3E3122009D8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46517" y="440956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64768ADC-94A4-FB40-EF2D-FB0E632442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9077" y="440956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711892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8037658-5DC0-4647-A3F0-0376761333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601543-90F0-44AB-A63D-408BE7870FFB}"/>
              </a:ext>
            </a:extLst>
          </p:cNvPr>
          <p:cNvSpPr>
            <a:spLocks/>
          </p:cNvSpPr>
          <p:nvPr userDrawn="1"/>
        </p:nvSpPr>
        <p:spPr>
          <a:xfrm>
            <a:off x="4057454" y="0"/>
            <a:ext cx="4057454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7E559A-1CA8-48AB-B046-12811A9B46B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25000">
                <a:schemeClr val="tx2"/>
              </a:gs>
              <a:gs pos="0">
                <a:schemeClr val="tx2"/>
              </a:gs>
              <a:gs pos="100000">
                <a:schemeClr val="bg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6BB90CB-26C5-44D7-BCDB-EEBAAECB1F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92705" y="2919412"/>
            <a:ext cx="3386952" cy="9144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Your text here</a:t>
            </a:r>
            <a:endParaRPr lang="en-GB" dirty="0"/>
          </a:p>
        </p:txBody>
      </p:sp>
      <p:sp>
        <p:nvSpPr>
          <p:cNvPr id="20" name="Espace réservé pour une image  12">
            <a:extLst>
              <a:ext uri="{FF2B5EF4-FFF2-40B4-BE49-F238E27FC236}">
                <a16:creationId xmlns:a16="http://schemas.microsoft.com/office/drawing/2014/main" id="{D1737EA5-67F8-42FE-B4E8-970BEBA8EB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34989" y="1250908"/>
            <a:ext cx="818612" cy="812166"/>
          </a:xfrm>
          <a:prstGeom prst="ellipse">
            <a:avLst/>
          </a:prstGeom>
          <a:ln w="31750">
            <a:gradFill flip="none" rotWithShape="1">
              <a:gsLst>
                <a:gs pos="0">
                  <a:schemeClr val="tx2"/>
                </a:gs>
                <a:gs pos="25000">
                  <a:schemeClr val="tx2"/>
                </a:gs>
                <a:gs pos="100000">
                  <a:schemeClr val="bg2"/>
                </a:gs>
              </a:gsLst>
              <a:lin ang="16200000" scaled="1"/>
              <a:tileRect/>
            </a:gra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971DC357-24DC-4FBD-849A-1CAE38761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3534" y="2173009"/>
            <a:ext cx="2600788" cy="529376"/>
          </a:xfr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/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4" name="Espace réservé pour une image  12">
            <a:extLst>
              <a:ext uri="{FF2B5EF4-FFF2-40B4-BE49-F238E27FC236}">
                <a16:creationId xmlns:a16="http://schemas.microsoft.com/office/drawing/2014/main" id="{1A93ECB9-32D9-410A-BCFD-85B2EF1D5B9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34989" y="3022558"/>
            <a:ext cx="818612" cy="812166"/>
          </a:xfrm>
          <a:prstGeom prst="ellipse">
            <a:avLst/>
          </a:prstGeom>
          <a:ln w="31750">
            <a:gradFill flip="none" rotWithShape="1">
              <a:gsLst>
                <a:gs pos="0">
                  <a:schemeClr val="accent1"/>
                </a:gs>
                <a:gs pos="2500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79066E11-F845-4154-A76B-F680065268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43534" y="3944659"/>
            <a:ext cx="2600788" cy="529376"/>
          </a:xfr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/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8" name="Espace réservé pour une image  12">
            <a:extLst>
              <a:ext uri="{FF2B5EF4-FFF2-40B4-BE49-F238E27FC236}">
                <a16:creationId xmlns:a16="http://schemas.microsoft.com/office/drawing/2014/main" id="{182CC123-CDED-4159-A5D3-F1E835A49E4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34989" y="4787859"/>
            <a:ext cx="818612" cy="812166"/>
          </a:xfrm>
          <a:prstGeom prst="ellipse">
            <a:avLst/>
          </a:prstGeom>
          <a:ln w="31750">
            <a:gradFill flip="none" rotWithShape="1">
              <a:gsLst>
                <a:gs pos="0">
                  <a:schemeClr val="accent3"/>
                </a:gs>
                <a:gs pos="25000">
                  <a:schemeClr val="accent3"/>
                </a:gs>
                <a:gs pos="100000">
                  <a:schemeClr val="accent4"/>
                </a:gs>
              </a:gsLst>
              <a:lin ang="16200000" scaled="1"/>
              <a:tileRect/>
            </a:gra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94713603-FE75-44AB-A137-57D79CA4A0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3534" y="5709960"/>
            <a:ext cx="2600788" cy="529376"/>
          </a:xfr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/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65857906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F0D0613-25C9-4F3F-B1D6-7B4B8DC5C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922" y="307976"/>
            <a:ext cx="10915903" cy="341632"/>
          </a:xfrm>
        </p:spPr>
        <p:txBody>
          <a:bodyPr/>
          <a:lstStyle/>
          <a:p>
            <a:r>
              <a:rPr lang="en-GB"/>
              <a:t>Modifiez le style du titre</a:t>
            </a:r>
            <a:endParaRPr lang="en-GB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83E444E-BF47-43D3-83D6-F0B61618BB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307976"/>
            <a:ext cx="761747" cy="341632"/>
          </a:xfrm>
        </p:spPr>
        <p:txBody>
          <a:bodyPr wrap="none"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01.01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DF1E70-C2B3-4A23-A422-B102FB359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Clr>
                <a:schemeClr val="tx2"/>
              </a:buClr>
              <a:defRPr/>
            </a:lvl3pPr>
            <a:lvl4pPr marL="719137" indent="0">
              <a:buFont typeface="Arial" panose="020B0604020202020204" pitchFamily="34" charset="0"/>
              <a:buNone/>
              <a:defRPr/>
            </a:lvl4pPr>
            <a:lvl5pPr marL="1166813" indent="-180975">
              <a:buClr>
                <a:schemeClr val="tx2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6181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- Abstract bg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CA58D13-2BCB-5176-F493-80147CB5C3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06187588-F5AF-081D-3AC8-C8ECC3A0FD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549" y="6181115"/>
            <a:ext cx="949114" cy="456163"/>
          </a:xfrm>
          <a:prstGeom prst="rect">
            <a:avLst/>
          </a:prstGeom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37DF35D-CC23-B9D3-2B42-AD7D55D81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1257" y="1212351"/>
            <a:ext cx="6106886" cy="4593522"/>
          </a:xfrm>
        </p:spPr>
        <p:txBody>
          <a:bodyPr/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034DF0D2-A998-27ED-B836-583E13BA5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162122"/>
            <a:ext cx="11597132" cy="884070"/>
          </a:xfrm>
        </p:spPr>
        <p:txBody>
          <a:bodyPr vert="horz" lIns="108000" tIns="108000" rIns="108000" bIns="36000" rtlCol="0" anchor="t">
            <a:spAutoFit/>
          </a:bodyPr>
          <a:lstStyle>
            <a:lvl1pPr>
              <a:defRPr lang="en-GB" sz="6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3DE371-77FF-7A40-DBB9-44C50E95BE06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F0E88457-0817-A746-2149-0197B7D548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46517" y="495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A20580F9-9DE1-9CD1-9B6B-F17DED2254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9077" y="4950038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2A80B99C-863C-9A1B-7EC1-965C382732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386908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BB10A45E-795D-1DD1-28A0-651F41CBA6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7" y="386908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42F18203-7DA5-A321-9F99-076137D4D23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332861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59A8AEB6-BFE1-62E1-D4E8-9D0400B9E4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7" y="332861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7BBD4998-BCCF-BD87-9D38-FD4D304186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278813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804635AF-C6CA-476C-52BC-F34575C497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7" y="278813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9" name="Espace réservé du texte 14">
            <a:extLst>
              <a:ext uri="{FF2B5EF4-FFF2-40B4-BE49-F238E27FC236}">
                <a16:creationId xmlns:a16="http://schemas.microsoft.com/office/drawing/2014/main" id="{4E0E8100-3850-4551-24D3-2849C2C9EA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46517" y="440956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30" name="Espace réservé du texte 14">
            <a:extLst>
              <a:ext uri="{FF2B5EF4-FFF2-40B4-BE49-F238E27FC236}">
                <a16:creationId xmlns:a16="http://schemas.microsoft.com/office/drawing/2014/main" id="{6DD328B3-2380-D0E8-177C-E7945E1470B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9077" y="440956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6860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- Visual bg [yellow to pink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29224A-DD1F-468B-80B2-6F998AA8EDE0}"/>
              </a:ext>
            </a:extLst>
          </p:cNvPr>
          <p:cNvSpPr/>
          <p:nvPr userDrawn="1"/>
        </p:nvSpPr>
        <p:spPr>
          <a:xfrm>
            <a:off x="0" y="0"/>
            <a:ext cx="12192000" cy="67675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844B45-EAC8-09C6-F24C-C8D185E33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930" y="3982392"/>
            <a:ext cx="6441620" cy="1622734"/>
          </a:xfrm>
        </p:spPr>
        <p:txBody>
          <a:bodyPr wrap="square" lIns="108000" tIns="108000" rIns="10800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A0B422-4DF7-20A5-3D3C-B88661C2CC19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Espace réservé du texte 14">
            <a:extLst>
              <a:ext uri="{FF2B5EF4-FFF2-40B4-BE49-F238E27FC236}">
                <a16:creationId xmlns:a16="http://schemas.microsoft.com/office/drawing/2014/main" id="{A4C4C220-0870-9B90-276B-A8E563EE6F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46517" y="495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FB7F3F29-6BE8-21EA-AF64-0C1182BE9C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59077" y="4950038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B26100E3-0E4C-9E3A-6652-53C40AB19CC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46517" y="386908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48B62FD5-C099-059E-F6D8-AE6DDF3B3D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9077" y="386908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728F4F85-EDBD-1132-C50D-97BE0E91F8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332861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13C1F9DA-0658-FCDA-4878-4D23E2A3AC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7" y="332861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A9F953CC-02A8-E221-BFA8-D59246A1E7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278813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1F65D770-5845-555B-67F3-F71FEE5B69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7" y="278813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47C30809-8F3B-9449-E559-F31E7AB256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440956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22D5A998-39AF-F2EC-530D-A76DFF18647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7" y="440956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0126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- Visual bg [pink to purple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29224A-DD1F-468B-80B2-6F998AA8EDE0}"/>
              </a:ext>
            </a:extLst>
          </p:cNvPr>
          <p:cNvSpPr/>
          <p:nvPr userDrawn="1"/>
        </p:nvSpPr>
        <p:spPr>
          <a:xfrm>
            <a:off x="0" y="0"/>
            <a:ext cx="12192000" cy="67675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0FAB5AE7-0001-EDA6-B5EE-00A3E5AA8C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549" y="6181115"/>
            <a:ext cx="949114" cy="45616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844B45-EAC8-09C6-F24C-C8D185E33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930" y="3982392"/>
            <a:ext cx="6441620" cy="1622734"/>
          </a:xfrm>
        </p:spPr>
        <p:txBody>
          <a:bodyPr wrap="square" lIns="108000" tIns="108000" rIns="10800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758BC9F9-96FC-3EA4-5E8D-C02BBB6482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46517" y="495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0112D65E-5493-4685-171F-9E2761A727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59077" y="4950038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7E9753-104C-6F42-C5D0-DC654B4ED53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D3A26650-57B1-F734-6D3A-2598F2741E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46517" y="386908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542F1A30-42DA-08E4-76A2-8CB9CA73C0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9077" y="386908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74D6FF76-3149-39AD-3E6E-425CA92A839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332861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EEDE881C-B488-EB2B-D029-3CA29EAA4C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7" y="332861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A64A2A50-53A8-0611-9483-0B694562E9D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278813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E17C9A11-C9C9-BD28-52C8-DD8F9A2D46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7" y="278813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EF160B80-DCDB-1DB6-F8B7-5EF869A952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440956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8535FE12-27E8-F466-2DEC-E04CD079E4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7" y="440956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A5E42-A099-D607-D59D-B66C44350DC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05607" y="5856234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90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- Visual bg [green to blue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29224A-DD1F-468B-80B2-6F998AA8EDE0}"/>
              </a:ext>
            </a:extLst>
          </p:cNvPr>
          <p:cNvSpPr/>
          <p:nvPr userDrawn="1"/>
        </p:nvSpPr>
        <p:spPr>
          <a:xfrm>
            <a:off x="0" y="0"/>
            <a:ext cx="12192000" cy="67675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844B45-EAC8-09C6-F24C-C8D185E33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930" y="3982392"/>
            <a:ext cx="6441620" cy="1622734"/>
          </a:xfrm>
        </p:spPr>
        <p:txBody>
          <a:bodyPr wrap="square" lIns="108000" tIns="108000" rIns="10800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206358-296C-E831-6692-3EA39A8C971F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D6E61B07-2C4E-B7A7-75B9-FA2ED401F6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46517" y="495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691957F2-A321-5D1D-4DFD-0F06A12053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59077" y="4950038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F9FC8DC6-22D2-716E-D8FB-0BEA5D2D5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46517" y="386908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A83F1DB2-904E-4E1A-53D5-F850DE30C80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9077" y="386908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2C6D43CA-E7F9-7ABF-12E1-1373A96EFD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332861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F3C1080F-253C-5DDE-9DEE-2BBB1E1D948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7" y="332861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5651A6ED-7BD7-C0CC-CFCF-CC940E45A2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278813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837FA803-44CF-E6A9-F6E3-20E1D39ECE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7" y="278813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59A84310-2D03-0561-11A9-58467F4764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440956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77BCB3D0-07CD-075C-BE8E-3370FCF0B1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7" y="440956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0826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Visual lef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3591F85D-D601-4F19-BBE7-60D2AD19945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3" y="-1"/>
            <a:ext cx="6096000" cy="6753225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DC5588CE-C650-7FEE-7065-9BDB0EBBC5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4800987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D4EA918E-74AB-C9F0-6D46-17A0A30EDA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6" y="4800987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1160DF4F-A011-4BCC-3054-D2870C8903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372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2EFF96D9-A733-4FD9-0F95-AD0C443D91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6" y="3720038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C58C0291-F288-6316-8AB7-CF5503D3001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3179563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59E1DB4E-3406-1794-988A-C18EC4B9258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6" y="3179563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4BE78B24-5D61-0C5F-94A0-3F0F92E409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46517" y="263908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E341BF1C-7A01-4E31-F64F-4D8B02C0B38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9076" y="2639088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EE7632FC-98BA-FABF-2556-B89F119CD9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46517" y="4260513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8425036B-5D34-2BE3-3161-17211A2289F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59076" y="4260513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33B1F-9E17-2F8A-6692-D955F41FAD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4364" y="5868437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4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Visual lef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3591F85D-D601-4F19-BBE7-60D2AD19945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3" y="-1"/>
            <a:ext cx="6096000" cy="6753225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C87346-DE74-ABE7-AA10-33D1B940BA84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CE5C0C44-E8AD-F881-3DCB-34E99AFB9D0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4800987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DBA125E7-6BB2-02EB-95B6-2E1E3B9C1B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6" y="4800987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983966AB-4935-D75F-D188-B6651AA6E56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372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E7AC21F5-1E23-8787-17EC-D3D36593F42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6" y="3720038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526E1C3D-4C52-FA83-58B3-52714C82351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3179563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BA95A66-6739-9374-3FA1-9E4C4FCE76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6" y="3179563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2E9436EE-8CE8-4272-0F5B-7BA30C283C3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46517" y="263908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60B7ABEB-62A7-AA4A-E016-36A541F4E6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9076" y="2639088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A3CCB40E-A78D-56A8-2185-18D8EA50C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46517" y="4260513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9855870D-D6D9-F43C-5051-F800D528A17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59076" y="4260513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5782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Visual lef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3591F85D-D601-4F19-BBE7-60D2AD19945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3" y="-1"/>
            <a:ext cx="6096000" cy="6753225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F74DB1-BB86-9395-FE70-74C477AC974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DEAF1C7D-F472-0FE3-56FC-AC46423326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4800987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07A98A69-4FE0-65C7-437D-110C508094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7" y="4800987"/>
            <a:ext cx="3983574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263CB6E3-A88D-85C5-0BB4-A5B59061D4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372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CAB1DF5F-0FB9-9F4C-FC0E-5DF45ECAEB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7" y="3720038"/>
            <a:ext cx="3983574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37FD1BAF-E41F-1ED1-25AD-004E1BD133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3179563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8EAF9D7-4ACD-27DE-1390-851E76182A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7" y="3179563"/>
            <a:ext cx="3983574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D5205ABC-357D-6860-7B9E-E31CDD21C34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46517" y="263908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B1AA45C4-D354-77C0-25FF-3525BA311E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9077" y="2639088"/>
            <a:ext cx="3983574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86934CB5-2168-389E-D87C-6DF1029535A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46517" y="4260513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A56BE236-F885-C1BE-8D95-4229492B43C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59077" y="4260513"/>
            <a:ext cx="3983574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6C1D4-7D62-5885-1303-21B9B077FB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01257" y="5903606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527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righ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0A199384-0A8F-28AF-B295-2892D80A2C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-1"/>
            <a:ext cx="6096000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B0790A21-5FC5-2AA5-D817-0721964EA41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1257" y="284784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96288A-8C0D-4EBB-1DCA-CD1596503C12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F4414D6-789A-091A-12E3-6731C99E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809822"/>
            <a:ext cx="5514384" cy="1622734"/>
          </a:xfrm>
        </p:spPr>
        <p:txBody>
          <a:bodyPr vert="horz" wrap="square" lIns="108000" tIns="108000" rIns="108000" bIns="36000" rtlCol="0" anchor="t">
            <a:spAutoFit/>
          </a:bodyPr>
          <a:lstStyle>
            <a:lvl1pPr>
              <a:defRPr lang="en-GB" sz="6000">
                <a:gradFill>
                  <a:gsLst>
                    <a:gs pos="100000">
                      <a:schemeClr val="accent2"/>
                    </a:gs>
                    <a:gs pos="0">
                      <a:schemeClr val="bg1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275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Visual [pink to purple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9369AB-3757-4FC1-BCDC-B7C194268B1D}"/>
              </a:ext>
            </a:extLst>
          </p:cNvPr>
          <p:cNvSpPr/>
          <p:nvPr userDrawn="1"/>
        </p:nvSpPr>
        <p:spPr>
          <a:xfrm>
            <a:off x="0" y="0"/>
            <a:ext cx="12192000" cy="67532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7799C2-1A5B-BEBD-483B-661C9D169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8695765" cy="884070"/>
          </a:xfrm>
        </p:spPr>
        <p:txBody>
          <a:bodyPr lIns="108000" tIns="108000" rIns="10800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8682F8E1-439E-0CD2-81F8-1C1E5C894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8695765" cy="394705"/>
          </a:xfrm>
          <a:prstGeom prst="rect">
            <a:avLst/>
          </a:prstGeom>
        </p:spPr>
        <p:txBody>
          <a:bodyPr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2B6507-463F-F803-01B3-B1BF5718AD57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7404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righ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0A199384-0A8F-28AF-B295-2892D80A2C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-1"/>
            <a:ext cx="6096000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B0790A21-5FC5-2AA5-D817-0721964EA41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1257" y="284784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F4414D6-789A-091A-12E3-6731C99E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809822"/>
            <a:ext cx="5514384" cy="1622734"/>
          </a:xfrm>
        </p:spPr>
        <p:txBody>
          <a:bodyPr vert="horz" wrap="square" lIns="108000" tIns="108000" rIns="108000" bIns="36000" rtlCol="0" anchor="t">
            <a:spAutoFit/>
          </a:bodyPr>
          <a:lstStyle>
            <a:lvl1pPr>
              <a:defRPr lang="en-GB" sz="6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DF1D6D-5FAD-9E7B-F03E-8D83AB3BEC89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5058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righ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5E3423B5-2915-1322-035B-5B9FB2B021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199" y="6181115"/>
            <a:ext cx="949114" cy="456163"/>
          </a:xfrm>
          <a:prstGeom prst="rect">
            <a:avLst/>
          </a:prstGeom>
        </p:spPr>
      </p:pic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0A199384-0A8F-28AF-B295-2892D80A2C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-1"/>
            <a:ext cx="6096000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B0790A21-5FC5-2AA5-D817-0721964EA41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1257" y="284784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F4414D6-789A-091A-12E3-6731C99E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809822"/>
            <a:ext cx="5514384" cy="1622734"/>
          </a:xfrm>
        </p:spPr>
        <p:txBody>
          <a:bodyPr vert="horz" wrap="square" lIns="108000" tIns="108000" rIns="108000" bIns="36000" rtlCol="0" anchor="t">
            <a:spAutoFit/>
          </a:bodyPr>
          <a:lstStyle>
            <a:lvl1pPr>
              <a:defRPr lang="en-GB" sz="6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63D491-3C33-8B6B-F83A-E73A9919EA9C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46754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top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3FCB2C8-E934-4B9B-87BF-7DDF0152F0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3429001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C5EAE-5E3B-DB33-64AD-4D20186B016D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913DFC0E-44AD-03D4-46AD-CBBDDC03516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61257" y="3717775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E8DB4D-D747-F3AE-B9BC-D63600C4D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11613953" cy="884070"/>
          </a:xfrm>
        </p:spPr>
        <p:txBody>
          <a:bodyPr wrap="square" lIns="108000" tIns="108000" rIns="0" bIns="36000" anchor="t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7553094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top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3FCB2C8-E934-4B9B-87BF-7DDF0152F0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3429001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913DFC0E-44AD-03D4-46AD-CBBDDC03516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61257" y="3717775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E8DB4D-D747-F3AE-B9BC-D63600C4D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11613953" cy="884070"/>
          </a:xfrm>
        </p:spPr>
        <p:txBody>
          <a:bodyPr wrap="square" lIns="108000" tIns="108000" rIns="0" bIns="36000" anchor="t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0B003A-3FF9-4E30-6B0E-DAFBA0D044CE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04691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top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3FCB2C8-E934-4B9B-87BF-7DDF0152F0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3429001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913DFC0E-44AD-03D4-46AD-CBBDDC03516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61257" y="3717775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E8DB4D-D747-F3AE-B9BC-D63600C4D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11613953" cy="884070"/>
          </a:xfrm>
        </p:spPr>
        <p:txBody>
          <a:bodyPr wrap="square" lIns="108000" tIns="108000" rIns="0" bIns="36000" anchor="t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2947AB-C99F-C344-5DAC-B753DED728BE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42269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bg [yellow to pink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F9795-CF9D-413F-9069-8346E67297BC}"/>
              </a:ext>
            </a:extLst>
          </p:cNvPr>
          <p:cNvSpPr/>
          <p:nvPr userDrawn="1"/>
        </p:nvSpPr>
        <p:spPr>
          <a:xfrm>
            <a:off x="0" y="0"/>
            <a:ext cx="12192000" cy="67532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340127-08F9-E817-FD3E-21CB059E13A7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BEB385D5-DD2E-2E22-1A98-500422EFE2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1257" y="284784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5B2D34F1-0CCF-9BFD-BB1E-4C2E7E80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809822"/>
            <a:ext cx="11597132" cy="884070"/>
          </a:xfrm>
        </p:spPr>
        <p:txBody>
          <a:bodyPr vert="horz" wrap="square" lIns="108000" tIns="108000" rIns="108000" bIns="36000" rtlCol="0" anchor="t">
            <a:spAutoFit/>
          </a:bodyPr>
          <a:lstStyle>
            <a:lvl1pPr>
              <a:defRPr lang="en-GB" sz="6000" dirty="0">
                <a:gradFill>
                  <a:gsLst>
                    <a:gs pos="100000">
                      <a:schemeClr val="accent2"/>
                    </a:gs>
                    <a:gs pos="0">
                      <a:schemeClr val="bg1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85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bg [pink to purple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F9795-CF9D-413F-9069-8346E67297BC}"/>
              </a:ext>
            </a:extLst>
          </p:cNvPr>
          <p:cNvSpPr/>
          <p:nvPr userDrawn="1"/>
        </p:nvSpPr>
        <p:spPr>
          <a:xfrm>
            <a:off x="0" y="0"/>
            <a:ext cx="12192000" cy="67532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BEB385D5-DD2E-2E22-1A98-500422EFE2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1257" y="284784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5B2D34F1-0CCF-9BFD-BB1E-4C2E7E80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809822"/>
            <a:ext cx="11597132" cy="884070"/>
          </a:xfrm>
        </p:spPr>
        <p:txBody>
          <a:bodyPr vert="horz" wrap="square" lIns="108000" tIns="108000" rIns="108000" bIns="36000" rtlCol="0" anchor="t">
            <a:spAutoFit/>
          </a:bodyPr>
          <a:lstStyle>
            <a:lvl1pPr>
              <a:defRPr lang="en-GB" sz="6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DA486-C052-BA36-3FDC-A8912C0E4E16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0401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bg [green to blue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F9795-CF9D-413F-9069-8346E67297BC}"/>
              </a:ext>
            </a:extLst>
          </p:cNvPr>
          <p:cNvSpPr/>
          <p:nvPr userDrawn="1"/>
        </p:nvSpPr>
        <p:spPr>
          <a:xfrm>
            <a:off x="0" y="0"/>
            <a:ext cx="12192000" cy="67532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BEB385D5-DD2E-2E22-1A98-500422EFE2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1257" y="284784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5B2D34F1-0CCF-9BFD-BB1E-4C2E7E80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809822"/>
            <a:ext cx="11597132" cy="884070"/>
          </a:xfrm>
        </p:spPr>
        <p:txBody>
          <a:bodyPr vert="horz" wrap="square" lIns="108000" tIns="108000" rIns="108000" bIns="36000" rtlCol="0" anchor="t">
            <a:spAutoFit/>
          </a:bodyPr>
          <a:lstStyle>
            <a:lvl1pPr>
              <a:defRPr lang="en-GB" sz="6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89DCE5-EA2A-4D8D-A3DA-8E1A287FEAD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609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&amp; Tex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959FAAAD-5F43-7814-633A-0C010CB7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3539CE83-14CE-F8C5-A8DB-779E39C29C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3568" y="1212351"/>
            <a:ext cx="11581256" cy="459352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13FFE-CDAA-5811-3D30-1EAC35EABF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3498" y="6032560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003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&amp; Tex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959FAAAD-5F43-7814-633A-0C010CB7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3539CE83-14CE-F8C5-A8DB-779E39C29C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3568" y="1212351"/>
            <a:ext cx="11581256" cy="4593522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88EF8C-3DC2-FEAB-BDEE-272A73A8E99F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44896-2EC2-5B08-400D-D98E738731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19076" y="5989059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Visual [green to blue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9369AB-3757-4FC1-BCDC-B7C194268B1D}"/>
              </a:ext>
            </a:extLst>
          </p:cNvPr>
          <p:cNvSpPr/>
          <p:nvPr userDrawn="1"/>
        </p:nvSpPr>
        <p:spPr>
          <a:xfrm>
            <a:off x="0" y="0"/>
            <a:ext cx="12192000" cy="67532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7799C2-1A5B-BEBD-483B-661C9D169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8695765" cy="884070"/>
          </a:xfrm>
        </p:spPr>
        <p:txBody>
          <a:bodyPr lIns="108000" tIns="108000" rIns="10800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8682F8E1-439E-0CD2-81F8-1C1E5C894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8695765" cy="394705"/>
          </a:xfrm>
          <a:prstGeom prst="rect">
            <a:avLst/>
          </a:prstGeom>
        </p:spPr>
        <p:txBody>
          <a:bodyPr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A85B66-CC05-87BD-AE0F-B1B698ED88CC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44574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&amp; Tex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959FAAAD-5F43-7814-633A-0C010CB7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3539CE83-14CE-F8C5-A8DB-779E39C29C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3568" y="1212351"/>
            <a:ext cx="11581256" cy="4593522"/>
          </a:xfrm>
        </p:spPr>
        <p:txBody>
          <a:bodyPr/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339340-86C5-69E8-AE07-BE90F93B3B15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ECDCF-6F63-F552-DAF2-8825E565B6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01257" y="5989059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25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6E731A7-3DF4-4B09-87A9-710DD1BF1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B8B5E4-75B0-0106-3302-2CF4F4650E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2980" y="5913191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68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6E731A7-3DF4-4B09-87A9-710DD1BF1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DD09BC-181F-586C-E9A7-667340D058D5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5FB39-7A58-A95F-63A9-C9B322C34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9533" y="5913191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890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6E731A7-3DF4-4B09-87A9-710DD1BF1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DC3DF2-6D66-5864-4340-43F68585B020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D34F6-47B1-5861-85F0-C75DB6E065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2979" y="5913191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339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Empty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C8374-F4DC-C597-002B-6A577D988B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07118" y="5915329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36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Empty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8A79EC-9F6A-9C39-BD7B-2F8CB7582172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74CB4-2479-A85E-1D01-A99165E5C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5396" y="5868437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207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Empty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18E64A-FD43-BC35-6224-75510DDE401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5913B-73B0-18FE-DA36-DB99132E3C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3672" y="5897744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266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white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0E6D46-7E62-4A0F-88BB-320127ECA993}"/>
              </a:ext>
            </a:extLst>
          </p:cNvPr>
          <p:cNvSpPr/>
          <p:nvPr userDrawn="1"/>
        </p:nvSpPr>
        <p:spPr>
          <a:xfrm>
            <a:off x="6096000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4F51419B-6E7B-2B93-A3DC-E736B5C5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547462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5B34AC35-DEF9-E812-8B36-41C5CC069A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5473148" cy="459352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Espace réservé du graphique 7">
            <a:extLst>
              <a:ext uri="{FF2B5EF4-FFF2-40B4-BE49-F238E27FC236}">
                <a16:creationId xmlns:a16="http://schemas.microsoft.com/office/drawing/2014/main" id="{348B019A-A5DF-3B7A-1FC5-60EC23E4F6AA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489700" y="228600"/>
            <a:ext cx="5346700" cy="61976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932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white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0E6D46-7E62-4A0F-88BB-320127ECA993}"/>
              </a:ext>
            </a:extLst>
          </p:cNvPr>
          <p:cNvSpPr/>
          <p:nvPr userDrawn="1"/>
        </p:nvSpPr>
        <p:spPr>
          <a:xfrm>
            <a:off x="6096000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4F51419B-6E7B-2B93-A3DC-E736B5C5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547462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5B34AC35-DEF9-E812-8B36-41C5CC069A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5473148" cy="4593522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BFCEB9-1042-108A-9955-D9A82BC94397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Espace réservé du graphique 7">
            <a:extLst>
              <a:ext uri="{FF2B5EF4-FFF2-40B4-BE49-F238E27FC236}">
                <a16:creationId xmlns:a16="http://schemas.microsoft.com/office/drawing/2014/main" id="{A28CA0FB-7F1D-962E-61DB-53C9DD11CC94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489700" y="228600"/>
            <a:ext cx="5346700" cy="61976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38660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white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0E6D46-7E62-4A0F-88BB-320127ECA993}"/>
              </a:ext>
            </a:extLst>
          </p:cNvPr>
          <p:cNvSpPr/>
          <p:nvPr userDrawn="1"/>
        </p:nvSpPr>
        <p:spPr>
          <a:xfrm>
            <a:off x="6096000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8678BD16-4068-AB8F-5F22-E4F1997BB3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199" y="6181115"/>
            <a:ext cx="949114" cy="456163"/>
          </a:xfrm>
          <a:prstGeom prst="rect">
            <a:avLst/>
          </a:prstGeom>
        </p:spPr>
      </p:pic>
      <p:sp>
        <p:nvSpPr>
          <p:cNvPr id="5" name="Titre 7">
            <a:extLst>
              <a:ext uri="{FF2B5EF4-FFF2-40B4-BE49-F238E27FC236}">
                <a16:creationId xmlns:a16="http://schemas.microsoft.com/office/drawing/2014/main" id="{4F51419B-6E7B-2B93-A3DC-E736B5C5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547462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5B34AC35-DEF9-E812-8B36-41C5CC069A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5473148" cy="4593522"/>
          </a:xfrm>
        </p:spPr>
        <p:txBody>
          <a:bodyPr/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5E2DBE-8AB9-492F-0326-C00959CAF37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Espace réservé du graphique 7">
            <a:extLst>
              <a:ext uri="{FF2B5EF4-FFF2-40B4-BE49-F238E27FC236}">
                <a16:creationId xmlns:a16="http://schemas.microsoft.com/office/drawing/2014/main" id="{47098EAD-F417-AD80-A012-1B7CB2739782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489700" y="228600"/>
            <a:ext cx="5346700" cy="61976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A91D1-5AC7-14A0-37AC-52514F1682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7199" y="5913191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0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Visual righ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ED9E276F-8451-4F0D-8E98-6E070DE296F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34546" y="0"/>
            <a:ext cx="4057454" cy="6753226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pic>
        <p:nvPicPr>
          <p:cNvPr id="7" name="Image 6" descr="Une image contenant Graphique, Police, graphisme, logo&#10;&#10;Description générée automatiquement">
            <a:extLst>
              <a:ext uri="{FF2B5EF4-FFF2-40B4-BE49-F238E27FC236}">
                <a16:creationId xmlns:a16="http://schemas.microsoft.com/office/drawing/2014/main" id="{EAE39CEB-2385-5313-33FC-36AE5E5254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838" y="244603"/>
            <a:ext cx="2159313" cy="1041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AAE71-56FC-8A37-DF67-1F5F8536AF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743" y="3749709"/>
            <a:ext cx="7239907" cy="1622734"/>
          </a:xfrm>
        </p:spPr>
        <p:txBody>
          <a:bodyPr wrap="square" lIns="108000" tIns="108000" rIns="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</a:t>
            </a:r>
            <a:br>
              <a:rPr lang="en-GB" dirty="0"/>
            </a:br>
            <a:r>
              <a:rPr lang="en-GB" dirty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18D2EA-472B-13EA-D9B1-F54C86AEC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7239907" cy="394705"/>
          </a:xfrm>
          <a:prstGeom prst="rect">
            <a:avLst/>
          </a:prstGeom>
        </p:spPr>
        <p:txBody>
          <a:bodyPr wrap="square"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2248529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portraits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B0001-C10C-483F-8D54-BB66516683F9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3057052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C9083880-8A21-4B22-A9F0-3DB264D96B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1459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7" name="Espace réservé pour une image  12">
            <a:extLst>
              <a:ext uri="{FF2B5EF4-FFF2-40B4-BE49-F238E27FC236}">
                <a16:creationId xmlns:a16="http://schemas.microsoft.com/office/drawing/2014/main" id="{672D5A46-72B6-4309-826E-AB024252B4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8481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8" name="Espace réservé pour une image  12">
            <a:extLst>
              <a:ext uri="{FF2B5EF4-FFF2-40B4-BE49-F238E27FC236}">
                <a16:creationId xmlns:a16="http://schemas.microsoft.com/office/drawing/2014/main" id="{4975D55C-02DE-4844-A5AF-673BC8224F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9970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dirty="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EE45CA0D-9A5B-4544-AC68-A319F907B8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1459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9B1723B0-9DDB-41B8-8AD0-837135514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970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DF2CB1EC-17B1-4ED6-B89F-50BE40C989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8481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69EE7EA9-40DE-4D02-AA97-EA4B776D81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1459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2CE67028-1C77-40B6-BB1C-18C830CC24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970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A8D78143-658A-44EC-A466-C3B7F9AF1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8481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D46F6198-2C1C-41F3-AED5-54D24D4204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61569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9" name="Espace réservé du texte 27">
            <a:extLst>
              <a:ext uri="{FF2B5EF4-FFF2-40B4-BE49-F238E27FC236}">
                <a16:creationId xmlns:a16="http://schemas.microsoft.com/office/drawing/2014/main" id="{FEB33CC5-706E-4724-8816-B26C105DB1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04457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0" name="Espace réservé du texte 27">
            <a:extLst>
              <a:ext uri="{FF2B5EF4-FFF2-40B4-BE49-F238E27FC236}">
                <a16:creationId xmlns:a16="http://schemas.microsoft.com/office/drawing/2014/main" id="{473887C8-C295-49DD-BD95-CBDEBF38F2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7345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1" name="Espace réservé du texte 27">
            <a:extLst>
              <a:ext uri="{FF2B5EF4-FFF2-40B4-BE49-F238E27FC236}">
                <a16:creationId xmlns:a16="http://schemas.microsoft.com/office/drawing/2014/main" id="{CF7CB517-6F3D-4339-A09C-85A7578EC0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0233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2" name="Espace réservé du texte 27">
            <a:extLst>
              <a:ext uri="{FF2B5EF4-FFF2-40B4-BE49-F238E27FC236}">
                <a16:creationId xmlns:a16="http://schemas.microsoft.com/office/drawing/2014/main" id="{9731E0F7-9024-46FA-90E0-BBA5EB2853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33121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3" name="Espace réservé du texte 27">
            <a:extLst>
              <a:ext uri="{FF2B5EF4-FFF2-40B4-BE49-F238E27FC236}">
                <a16:creationId xmlns:a16="http://schemas.microsoft.com/office/drawing/2014/main" id="{E98623B4-47DE-4679-BEFF-4691CBE264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56204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Espace réservé du texte 27">
            <a:extLst>
              <a:ext uri="{FF2B5EF4-FFF2-40B4-BE49-F238E27FC236}">
                <a16:creationId xmlns:a16="http://schemas.microsoft.com/office/drawing/2014/main" id="{F121A504-2765-4E1E-AB8C-E923657B76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99092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5" name="Espace réservé du texte 27">
            <a:extLst>
              <a:ext uri="{FF2B5EF4-FFF2-40B4-BE49-F238E27FC236}">
                <a16:creationId xmlns:a16="http://schemas.microsoft.com/office/drawing/2014/main" id="{91BFF686-1BDF-492E-AACE-81C2DFA4C4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41980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6" name="Espace réservé du texte 27">
            <a:extLst>
              <a:ext uri="{FF2B5EF4-FFF2-40B4-BE49-F238E27FC236}">
                <a16:creationId xmlns:a16="http://schemas.microsoft.com/office/drawing/2014/main" id="{E281A71A-2805-46C1-8847-60C9A8E839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84868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7" name="Espace réservé du texte 27">
            <a:extLst>
              <a:ext uri="{FF2B5EF4-FFF2-40B4-BE49-F238E27FC236}">
                <a16:creationId xmlns:a16="http://schemas.microsoft.com/office/drawing/2014/main" id="{F0DA4634-0319-41A0-BD75-B3FDE8C429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27756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3" name="Espace réservé du texte 27">
            <a:extLst>
              <a:ext uri="{FF2B5EF4-FFF2-40B4-BE49-F238E27FC236}">
                <a16:creationId xmlns:a16="http://schemas.microsoft.com/office/drawing/2014/main" id="{54146B27-F3D4-4544-97C8-18AC7C9A7BC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314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4" name="Espace réservé du texte 27">
            <a:extLst>
              <a:ext uri="{FF2B5EF4-FFF2-40B4-BE49-F238E27FC236}">
                <a16:creationId xmlns:a16="http://schemas.microsoft.com/office/drawing/2014/main" id="{8425F0F7-8603-4C2E-995C-45E32ACAE3D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484202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5" name="Espace réservé du texte 27">
            <a:extLst>
              <a:ext uri="{FF2B5EF4-FFF2-40B4-BE49-F238E27FC236}">
                <a16:creationId xmlns:a16="http://schemas.microsoft.com/office/drawing/2014/main" id="{5DDE2AB9-8338-404A-9AAF-2AB90168EC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27090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6" name="Espace réservé du texte 27">
            <a:extLst>
              <a:ext uri="{FF2B5EF4-FFF2-40B4-BE49-F238E27FC236}">
                <a16:creationId xmlns:a16="http://schemas.microsoft.com/office/drawing/2014/main" id="{CACC6EB3-38F9-458D-AE72-81D1D1FA75E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69978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7" name="Espace réservé du texte 27">
            <a:extLst>
              <a:ext uri="{FF2B5EF4-FFF2-40B4-BE49-F238E27FC236}">
                <a16:creationId xmlns:a16="http://schemas.microsoft.com/office/drawing/2014/main" id="{3B6AB402-3E06-4A8D-9530-82985FE0C1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12866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091AA047-24EC-C553-704D-1DCEF61BB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2479636" cy="73633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9">
            <a:extLst>
              <a:ext uri="{FF2B5EF4-FFF2-40B4-BE49-F238E27FC236}">
                <a16:creationId xmlns:a16="http://schemas.microsoft.com/office/drawing/2014/main" id="{4A705AC8-073D-0BAB-402D-60564A66AF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479636" cy="5267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</a:t>
            </a:r>
            <a:br>
              <a:rPr lang="fr-FR" dirty="0"/>
            </a:br>
            <a:r>
              <a:rPr lang="fr-FR" dirty="0"/>
              <a:t>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863AA-65FF-F46A-BAD7-DFDFD627A9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1948" y="5909468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768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portraits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B0001-C10C-483F-8D54-BB66516683F9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3057052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C9083880-8A21-4B22-A9F0-3DB264D96B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1459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7" name="Espace réservé pour une image  12">
            <a:extLst>
              <a:ext uri="{FF2B5EF4-FFF2-40B4-BE49-F238E27FC236}">
                <a16:creationId xmlns:a16="http://schemas.microsoft.com/office/drawing/2014/main" id="{672D5A46-72B6-4309-826E-AB024252B4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8481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8" name="Espace réservé pour une image  12">
            <a:extLst>
              <a:ext uri="{FF2B5EF4-FFF2-40B4-BE49-F238E27FC236}">
                <a16:creationId xmlns:a16="http://schemas.microsoft.com/office/drawing/2014/main" id="{4975D55C-02DE-4844-A5AF-673BC8224F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9970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dirty="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EE45CA0D-9A5B-4544-AC68-A319F907B8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1459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9B1723B0-9DDB-41B8-8AD0-837135514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970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DF2CB1EC-17B1-4ED6-B89F-50BE40C989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8481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69EE7EA9-40DE-4D02-AA97-EA4B776D81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1459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2CE67028-1C77-40B6-BB1C-18C830CC24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970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A8D78143-658A-44EC-A466-C3B7F9AF1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8481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D46F6198-2C1C-41F3-AED5-54D24D4204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61569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9" name="Espace réservé du texte 27">
            <a:extLst>
              <a:ext uri="{FF2B5EF4-FFF2-40B4-BE49-F238E27FC236}">
                <a16:creationId xmlns:a16="http://schemas.microsoft.com/office/drawing/2014/main" id="{FEB33CC5-706E-4724-8816-B26C105DB1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04457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0" name="Espace réservé du texte 27">
            <a:extLst>
              <a:ext uri="{FF2B5EF4-FFF2-40B4-BE49-F238E27FC236}">
                <a16:creationId xmlns:a16="http://schemas.microsoft.com/office/drawing/2014/main" id="{473887C8-C295-49DD-BD95-CBDEBF38F2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7345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1" name="Espace réservé du texte 27">
            <a:extLst>
              <a:ext uri="{FF2B5EF4-FFF2-40B4-BE49-F238E27FC236}">
                <a16:creationId xmlns:a16="http://schemas.microsoft.com/office/drawing/2014/main" id="{CF7CB517-6F3D-4339-A09C-85A7578EC0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0233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2" name="Espace réservé du texte 27">
            <a:extLst>
              <a:ext uri="{FF2B5EF4-FFF2-40B4-BE49-F238E27FC236}">
                <a16:creationId xmlns:a16="http://schemas.microsoft.com/office/drawing/2014/main" id="{9731E0F7-9024-46FA-90E0-BBA5EB2853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33121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3" name="Espace réservé du texte 27">
            <a:extLst>
              <a:ext uri="{FF2B5EF4-FFF2-40B4-BE49-F238E27FC236}">
                <a16:creationId xmlns:a16="http://schemas.microsoft.com/office/drawing/2014/main" id="{E98623B4-47DE-4679-BEFF-4691CBE264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56204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Espace réservé du texte 27">
            <a:extLst>
              <a:ext uri="{FF2B5EF4-FFF2-40B4-BE49-F238E27FC236}">
                <a16:creationId xmlns:a16="http://schemas.microsoft.com/office/drawing/2014/main" id="{F121A504-2765-4E1E-AB8C-E923657B76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99092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5" name="Espace réservé du texte 27">
            <a:extLst>
              <a:ext uri="{FF2B5EF4-FFF2-40B4-BE49-F238E27FC236}">
                <a16:creationId xmlns:a16="http://schemas.microsoft.com/office/drawing/2014/main" id="{91BFF686-1BDF-492E-AACE-81C2DFA4C4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41980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6" name="Espace réservé du texte 27">
            <a:extLst>
              <a:ext uri="{FF2B5EF4-FFF2-40B4-BE49-F238E27FC236}">
                <a16:creationId xmlns:a16="http://schemas.microsoft.com/office/drawing/2014/main" id="{E281A71A-2805-46C1-8847-60C9A8E839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84868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7" name="Espace réservé du texte 27">
            <a:extLst>
              <a:ext uri="{FF2B5EF4-FFF2-40B4-BE49-F238E27FC236}">
                <a16:creationId xmlns:a16="http://schemas.microsoft.com/office/drawing/2014/main" id="{F0DA4634-0319-41A0-BD75-B3FDE8C429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27756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3" name="Espace réservé du texte 27">
            <a:extLst>
              <a:ext uri="{FF2B5EF4-FFF2-40B4-BE49-F238E27FC236}">
                <a16:creationId xmlns:a16="http://schemas.microsoft.com/office/drawing/2014/main" id="{54146B27-F3D4-4544-97C8-18AC7C9A7BC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314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4" name="Espace réservé du texte 27">
            <a:extLst>
              <a:ext uri="{FF2B5EF4-FFF2-40B4-BE49-F238E27FC236}">
                <a16:creationId xmlns:a16="http://schemas.microsoft.com/office/drawing/2014/main" id="{8425F0F7-8603-4C2E-995C-45E32ACAE3D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484202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5" name="Espace réservé du texte 27">
            <a:extLst>
              <a:ext uri="{FF2B5EF4-FFF2-40B4-BE49-F238E27FC236}">
                <a16:creationId xmlns:a16="http://schemas.microsoft.com/office/drawing/2014/main" id="{5DDE2AB9-8338-404A-9AAF-2AB90168EC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27090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6" name="Espace réservé du texte 27">
            <a:extLst>
              <a:ext uri="{FF2B5EF4-FFF2-40B4-BE49-F238E27FC236}">
                <a16:creationId xmlns:a16="http://schemas.microsoft.com/office/drawing/2014/main" id="{CACC6EB3-38F9-458D-AE72-81D1D1FA75E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69978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7" name="Espace réservé du texte 27">
            <a:extLst>
              <a:ext uri="{FF2B5EF4-FFF2-40B4-BE49-F238E27FC236}">
                <a16:creationId xmlns:a16="http://schemas.microsoft.com/office/drawing/2014/main" id="{3B6AB402-3E06-4A8D-9530-82985FE0C1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12866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091AA047-24EC-C553-704D-1DCEF61BB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2479636" cy="73633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9">
            <a:extLst>
              <a:ext uri="{FF2B5EF4-FFF2-40B4-BE49-F238E27FC236}">
                <a16:creationId xmlns:a16="http://schemas.microsoft.com/office/drawing/2014/main" id="{4A705AC8-073D-0BAB-402D-60564A66AF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479636" cy="5267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</a:t>
            </a:r>
            <a:br>
              <a:rPr lang="fr-FR" dirty="0"/>
            </a:br>
            <a:r>
              <a:rPr lang="fr-FR" dirty="0"/>
              <a:t>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8D7504-55D7-8721-E9E2-2D330D4BEB9E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11BA5-8389-67CE-CD5D-6E58EFF2E6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0226" y="5985668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066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portraits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B0001-C10C-483F-8D54-BB66516683F9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3057052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C9083880-8A21-4B22-A9F0-3DB264D96B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1459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7" name="Espace réservé pour une image  12">
            <a:extLst>
              <a:ext uri="{FF2B5EF4-FFF2-40B4-BE49-F238E27FC236}">
                <a16:creationId xmlns:a16="http://schemas.microsoft.com/office/drawing/2014/main" id="{672D5A46-72B6-4309-826E-AB024252B4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8481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8" name="Espace réservé pour une image  12">
            <a:extLst>
              <a:ext uri="{FF2B5EF4-FFF2-40B4-BE49-F238E27FC236}">
                <a16:creationId xmlns:a16="http://schemas.microsoft.com/office/drawing/2014/main" id="{4975D55C-02DE-4844-A5AF-673BC8224F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9970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dirty="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EE45CA0D-9A5B-4544-AC68-A319F907B8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1459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9B1723B0-9DDB-41B8-8AD0-837135514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970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DF2CB1EC-17B1-4ED6-B89F-50BE40C989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8481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69EE7EA9-40DE-4D02-AA97-EA4B776D81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1459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2CE67028-1C77-40B6-BB1C-18C830CC24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970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A8D78143-658A-44EC-A466-C3B7F9AF1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8481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D46F6198-2C1C-41F3-AED5-54D24D4204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61569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9" name="Espace réservé du texte 27">
            <a:extLst>
              <a:ext uri="{FF2B5EF4-FFF2-40B4-BE49-F238E27FC236}">
                <a16:creationId xmlns:a16="http://schemas.microsoft.com/office/drawing/2014/main" id="{FEB33CC5-706E-4724-8816-B26C105DB1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04457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0" name="Espace réservé du texte 27">
            <a:extLst>
              <a:ext uri="{FF2B5EF4-FFF2-40B4-BE49-F238E27FC236}">
                <a16:creationId xmlns:a16="http://schemas.microsoft.com/office/drawing/2014/main" id="{473887C8-C295-49DD-BD95-CBDEBF38F2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7345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1" name="Espace réservé du texte 27">
            <a:extLst>
              <a:ext uri="{FF2B5EF4-FFF2-40B4-BE49-F238E27FC236}">
                <a16:creationId xmlns:a16="http://schemas.microsoft.com/office/drawing/2014/main" id="{CF7CB517-6F3D-4339-A09C-85A7578EC0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0233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2" name="Espace réservé du texte 27">
            <a:extLst>
              <a:ext uri="{FF2B5EF4-FFF2-40B4-BE49-F238E27FC236}">
                <a16:creationId xmlns:a16="http://schemas.microsoft.com/office/drawing/2014/main" id="{9731E0F7-9024-46FA-90E0-BBA5EB2853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33121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3" name="Espace réservé du texte 27">
            <a:extLst>
              <a:ext uri="{FF2B5EF4-FFF2-40B4-BE49-F238E27FC236}">
                <a16:creationId xmlns:a16="http://schemas.microsoft.com/office/drawing/2014/main" id="{E98623B4-47DE-4679-BEFF-4691CBE264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56204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Espace réservé du texte 27">
            <a:extLst>
              <a:ext uri="{FF2B5EF4-FFF2-40B4-BE49-F238E27FC236}">
                <a16:creationId xmlns:a16="http://schemas.microsoft.com/office/drawing/2014/main" id="{F121A504-2765-4E1E-AB8C-E923657B76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99092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5" name="Espace réservé du texte 27">
            <a:extLst>
              <a:ext uri="{FF2B5EF4-FFF2-40B4-BE49-F238E27FC236}">
                <a16:creationId xmlns:a16="http://schemas.microsoft.com/office/drawing/2014/main" id="{91BFF686-1BDF-492E-AACE-81C2DFA4C4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41980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6" name="Espace réservé du texte 27">
            <a:extLst>
              <a:ext uri="{FF2B5EF4-FFF2-40B4-BE49-F238E27FC236}">
                <a16:creationId xmlns:a16="http://schemas.microsoft.com/office/drawing/2014/main" id="{E281A71A-2805-46C1-8847-60C9A8E839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84868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7" name="Espace réservé du texte 27">
            <a:extLst>
              <a:ext uri="{FF2B5EF4-FFF2-40B4-BE49-F238E27FC236}">
                <a16:creationId xmlns:a16="http://schemas.microsoft.com/office/drawing/2014/main" id="{F0DA4634-0319-41A0-BD75-B3FDE8C429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27756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3" name="Espace réservé du texte 27">
            <a:extLst>
              <a:ext uri="{FF2B5EF4-FFF2-40B4-BE49-F238E27FC236}">
                <a16:creationId xmlns:a16="http://schemas.microsoft.com/office/drawing/2014/main" id="{54146B27-F3D4-4544-97C8-18AC7C9A7BC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314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4" name="Espace réservé du texte 27">
            <a:extLst>
              <a:ext uri="{FF2B5EF4-FFF2-40B4-BE49-F238E27FC236}">
                <a16:creationId xmlns:a16="http://schemas.microsoft.com/office/drawing/2014/main" id="{8425F0F7-8603-4C2E-995C-45E32ACAE3D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484202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5" name="Espace réservé du texte 27">
            <a:extLst>
              <a:ext uri="{FF2B5EF4-FFF2-40B4-BE49-F238E27FC236}">
                <a16:creationId xmlns:a16="http://schemas.microsoft.com/office/drawing/2014/main" id="{5DDE2AB9-8338-404A-9AAF-2AB90168EC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27090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6" name="Espace réservé du texte 27">
            <a:extLst>
              <a:ext uri="{FF2B5EF4-FFF2-40B4-BE49-F238E27FC236}">
                <a16:creationId xmlns:a16="http://schemas.microsoft.com/office/drawing/2014/main" id="{CACC6EB3-38F9-458D-AE72-81D1D1FA75E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69978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7" name="Espace réservé du texte 27">
            <a:extLst>
              <a:ext uri="{FF2B5EF4-FFF2-40B4-BE49-F238E27FC236}">
                <a16:creationId xmlns:a16="http://schemas.microsoft.com/office/drawing/2014/main" id="{3B6AB402-3E06-4A8D-9530-82985FE0C1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12866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091AA047-24EC-C553-704D-1DCEF61BB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2479636" cy="73633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9">
            <a:extLst>
              <a:ext uri="{FF2B5EF4-FFF2-40B4-BE49-F238E27FC236}">
                <a16:creationId xmlns:a16="http://schemas.microsoft.com/office/drawing/2014/main" id="{4A705AC8-073D-0BAB-402D-60564A66AF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479636" cy="5267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</a:t>
            </a:r>
            <a:br>
              <a:rPr lang="fr-FR" dirty="0"/>
            </a:br>
            <a:r>
              <a:rPr lang="fr-FR" dirty="0"/>
              <a:t>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E3CE5A-E7A8-C54B-FF46-A2AA56FB27F0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3CEF68-2520-D08C-BB30-9F53DFFBA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3672" y="5886022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047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Visual lef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B0001-C10C-483F-8D54-BB66516683F9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6096001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Espace réservé pour une image  11">
            <a:extLst>
              <a:ext uri="{FF2B5EF4-FFF2-40B4-BE49-F238E27FC236}">
                <a16:creationId xmlns:a16="http://schemas.microsoft.com/office/drawing/2014/main" id="{81815775-65C7-4CF4-93B7-9041F45DBA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41881" y="189470"/>
            <a:ext cx="5590507" cy="6374288"/>
          </a:xfrm>
          <a:prstGeom prst="roundRect">
            <a:avLst>
              <a:gd name="adj" fmla="val 189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0" name="Titre 7">
            <a:extLst>
              <a:ext uri="{FF2B5EF4-FFF2-40B4-BE49-F238E27FC236}">
                <a16:creationId xmlns:a16="http://schemas.microsoft.com/office/drawing/2014/main" id="{B73B8638-32AE-48A9-EB49-71A60B74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5" y="231776"/>
            <a:ext cx="496956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4915D4D5-7E62-5F0D-4EE3-B0F8AF858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9096" y="1212350"/>
            <a:ext cx="4966100" cy="485714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BF9173-BE99-91A9-850B-FB5BA08F27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4657" y="6185352"/>
            <a:ext cx="873912" cy="44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614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Visual lef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B0001-C10C-483F-8D54-BB66516683F9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6096001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Espace réservé pour une image  11">
            <a:extLst>
              <a:ext uri="{FF2B5EF4-FFF2-40B4-BE49-F238E27FC236}">
                <a16:creationId xmlns:a16="http://schemas.microsoft.com/office/drawing/2014/main" id="{81815775-65C7-4CF4-93B7-9041F45DBA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41881" y="189470"/>
            <a:ext cx="5590507" cy="6374288"/>
          </a:xfrm>
          <a:prstGeom prst="roundRect">
            <a:avLst>
              <a:gd name="adj" fmla="val 189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0" name="Titre 7">
            <a:extLst>
              <a:ext uri="{FF2B5EF4-FFF2-40B4-BE49-F238E27FC236}">
                <a16:creationId xmlns:a16="http://schemas.microsoft.com/office/drawing/2014/main" id="{B73B8638-32AE-48A9-EB49-71A60B74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5" y="231776"/>
            <a:ext cx="496956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4915D4D5-7E62-5F0D-4EE3-B0F8AF858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9096" y="1212350"/>
            <a:ext cx="4966100" cy="4857145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B5B626-3197-D64C-033B-8ABBAAAB224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6B746-1FC3-63EE-6B6F-ADC75D6756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6585" y="6156631"/>
            <a:ext cx="944558" cy="52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536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Visual lef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B0001-C10C-483F-8D54-BB66516683F9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6096001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Espace réservé pour une image  11">
            <a:extLst>
              <a:ext uri="{FF2B5EF4-FFF2-40B4-BE49-F238E27FC236}">
                <a16:creationId xmlns:a16="http://schemas.microsoft.com/office/drawing/2014/main" id="{81815775-65C7-4CF4-93B7-9041F45DBA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41881" y="189470"/>
            <a:ext cx="5590507" cy="6374288"/>
          </a:xfrm>
          <a:prstGeom prst="roundRect">
            <a:avLst>
              <a:gd name="adj" fmla="val 189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0" name="Titre 7">
            <a:extLst>
              <a:ext uri="{FF2B5EF4-FFF2-40B4-BE49-F238E27FC236}">
                <a16:creationId xmlns:a16="http://schemas.microsoft.com/office/drawing/2014/main" id="{B73B8638-32AE-48A9-EB49-71A60B74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5" y="231776"/>
            <a:ext cx="496956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4915D4D5-7E62-5F0D-4EE3-B0F8AF858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9096" y="1212350"/>
            <a:ext cx="4966100" cy="4857145"/>
          </a:xfrm>
        </p:spPr>
        <p:txBody>
          <a:bodyPr/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706A8B-C1A4-02B9-583C-FBA763C793CF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3BF08-D41D-04A2-FF90-8242F2F09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6646" y="6209889"/>
            <a:ext cx="1623646" cy="41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889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act + image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5999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1BD141F-EB2A-8865-733D-DCFE33E14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1549" y="6150459"/>
            <a:ext cx="949114" cy="456163"/>
          </a:xfrm>
          <a:prstGeom prst="rect">
            <a:avLst/>
          </a:prstGeom>
        </p:spPr>
      </p:pic>
      <p:sp>
        <p:nvSpPr>
          <p:cNvPr id="22" name="Espace réservé pour une image  11">
            <a:extLst>
              <a:ext uri="{FF2B5EF4-FFF2-40B4-BE49-F238E27FC236}">
                <a16:creationId xmlns:a16="http://schemas.microsoft.com/office/drawing/2014/main" id="{2AF49460-CE4D-0965-6D05-0BF1124DF4E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92093" y="3486258"/>
            <a:ext cx="5701125" cy="3093860"/>
          </a:xfrm>
          <a:prstGeom prst="roundRect">
            <a:avLst>
              <a:gd name="adj" fmla="val 189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5D55E1E-591F-B13B-B2E1-D3FBE0040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2093" y="185119"/>
            <a:ext cx="5701124" cy="3093859"/>
          </a:xfrm>
          <a:prstGeom prst="roundRect">
            <a:avLst>
              <a:gd name="adj" fmla="val 1568"/>
            </a:avLst>
          </a:prstGeom>
          <a:solidFill>
            <a:schemeClr val="accent2"/>
          </a:solidFill>
        </p:spPr>
        <p:txBody>
          <a:bodyPr lIns="180000" tIns="360000" rIns="360000" anchor="t" anchorCtr="0">
            <a:norm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36E23524-F3DB-6D76-0EC2-F41AAE90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5487880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195A526F-1185-42BD-5C37-9DC68CAC6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5473148" cy="459352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964238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act + image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5999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1BD141F-EB2A-8865-733D-DCFE33E14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1549" y="6150459"/>
            <a:ext cx="949114" cy="456163"/>
          </a:xfrm>
          <a:prstGeom prst="rect">
            <a:avLst/>
          </a:prstGeom>
        </p:spPr>
      </p:pic>
      <p:sp>
        <p:nvSpPr>
          <p:cNvPr id="22" name="Espace réservé pour une image  11">
            <a:extLst>
              <a:ext uri="{FF2B5EF4-FFF2-40B4-BE49-F238E27FC236}">
                <a16:creationId xmlns:a16="http://schemas.microsoft.com/office/drawing/2014/main" id="{2AF49460-CE4D-0965-6D05-0BF1124DF4E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92093" y="3486258"/>
            <a:ext cx="5701125" cy="3093860"/>
          </a:xfrm>
          <a:prstGeom prst="roundRect">
            <a:avLst>
              <a:gd name="adj" fmla="val 189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5D55E1E-591F-B13B-B2E1-D3FBE0040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2093" y="185119"/>
            <a:ext cx="5701124" cy="3093859"/>
          </a:xfrm>
          <a:prstGeom prst="roundRect">
            <a:avLst>
              <a:gd name="adj" fmla="val 1568"/>
            </a:avLst>
          </a:prstGeom>
          <a:solidFill>
            <a:schemeClr val="bg2"/>
          </a:solidFill>
        </p:spPr>
        <p:txBody>
          <a:bodyPr lIns="180000" tIns="360000" rIns="360000" anchor="t" anchorCtr="0">
            <a:norm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36E23524-F3DB-6D76-0EC2-F41AAE90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5487880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195A526F-1185-42BD-5C37-9DC68CAC6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5473148" cy="4593522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2AD3B-9D60-E635-D80E-D6FB953D6EC3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03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act + image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5999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1BD141F-EB2A-8865-733D-DCFE33E14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1549" y="6150459"/>
            <a:ext cx="949114" cy="456163"/>
          </a:xfrm>
          <a:prstGeom prst="rect">
            <a:avLst/>
          </a:prstGeom>
        </p:spPr>
      </p:pic>
      <p:sp>
        <p:nvSpPr>
          <p:cNvPr id="22" name="Espace réservé pour une image  11">
            <a:extLst>
              <a:ext uri="{FF2B5EF4-FFF2-40B4-BE49-F238E27FC236}">
                <a16:creationId xmlns:a16="http://schemas.microsoft.com/office/drawing/2014/main" id="{2AF49460-CE4D-0965-6D05-0BF1124DF4E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92093" y="3486258"/>
            <a:ext cx="5701125" cy="3093860"/>
          </a:xfrm>
          <a:prstGeom prst="roundRect">
            <a:avLst>
              <a:gd name="adj" fmla="val 189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5D55E1E-591F-B13B-B2E1-D3FBE0040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2093" y="185119"/>
            <a:ext cx="5701124" cy="3093859"/>
          </a:xfrm>
          <a:prstGeom prst="roundRect">
            <a:avLst>
              <a:gd name="adj" fmla="val 1568"/>
            </a:avLst>
          </a:prstGeom>
          <a:solidFill>
            <a:schemeClr val="tx2"/>
          </a:solidFill>
        </p:spPr>
        <p:txBody>
          <a:bodyPr lIns="180000" tIns="360000" rIns="360000" anchor="t" anchorCtr="0">
            <a:norm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7A57567A-D439-7B09-6897-78F4FDAFE5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199" y="6181115"/>
            <a:ext cx="949114" cy="456163"/>
          </a:xfrm>
          <a:prstGeom prst="rect">
            <a:avLst/>
          </a:prstGeom>
        </p:spPr>
      </p:pic>
      <p:sp>
        <p:nvSpPr>
          <p:cNvPr id="2" name="Titre 7">
            <a:extLst>
              <a:ext uri="{FF2B5EF4-FFF2-40B4-BE49-F238E27FC236}">
                <a16:creationId xmlns:a16="http://schemas.microsoft.com/office/drawing/2014/main" id="{36E23524-F3DB-6D76-0EC2-F41AAE90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5487880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195A526F-1185-42BD-5C37-9DC68CAC6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5473148" cy="4593522"/>
          </a:xfrm>
        </p:spPr>
        <p:txBody>
          <a:bodyPr/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F0C1F2-1678-03D9-EE9A-E439630E73DA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2440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Visual right 1/3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42ABCAD-75EC-4654-A24C-BA89A334A0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34545" y="0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01FE3CB0-9F9F-8D76-4AE1-8414B708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8303ECF9-F98D-1FD8-C4E7-86F0CD8D61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7541967" cy="459352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2927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Visual righ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ED9E276F-8451-4F0D-8E98-6E070DE296F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34546" y="0"/>
            <a:ext cx="4057454" cy="6753226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AAE71-56FC-8A37-DF67-1F5F8536AF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743" y="3749709"/>
            <a:ext cx="7239907" cy="1622734"/>
          </a:xfrm>
        </p:spPr>
        <p:txBody>
          <a:bodyPr wrap="square" lIns="108000" tIns="108000" rIns="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</a:t>
            </a:r>
            <a:br>
              <a:rPr lang="en-GB" dirty="0"/>
            </a:br>
            <a:r>
              <a:rPr lang="en-GB" dirty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18D2EA-472B-13EA-D9B1-F54C86AEC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7239907" cy="394705"/>
          </a:xfrm>
          <a:prstGeom prst="rect">
            <a:avLst/>
          </a:prstGeom>
        </p:spPr>
        <p:txBody>
          <a:bodyPr wrap="square"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F6E634-6AD3-B992-E964-51D16F0F2969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028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Visual right 1/3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42ABCAD-75EC-4654-A24C-BA89A334A0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34545" y="0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01FE3CB0-9F9F-8D76-4AE1-8414B708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8303ECF9-F98D-1FD8-C4E7-86F0CD8D61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7541967" cy="4593522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CFEF86-8E4D-107A-F9FD-8980CB0DBF1D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43753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Visual right 1/3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42ABCAD-75EC-4654-A24C-BA89A334A0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34545" y="0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01FE3CB0-9F9F-8D76-4AE1-8414B708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8303ECF9-F98D-1FD8-C4E7-86F0CD8D61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7541967" cy="4593522"/>
          </a:xfrm>
        </p:spPr>
        <p:txBody>
          <a:bodyPr/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7373B8-EE50-08BF-7F9E-6762DDD3F568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1784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+ key fac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D06D877-3741-452C-8752-8E0F3D3DF7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rgbClr val="0F0F0F"/>
          </a:solidFill>
        </p:spPr>
        <p:txBody>
          <a:bodyPr wrap="square" lIns="180000" tIns="36000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 b="0">
                <a:gradFill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AC38916D-4ABF-AE83-A5CA-C46A972E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1A875FC8-2C1F-A560-76A6-5C3A4F0B4B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592820" cy="459352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7EBFC86D-70F7-3E0C-7E8C-C0C6D1BD0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9214" y="1212351"/>
            <a:ext cx="3592820" cy="459352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458836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+ key fac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D06D877-3741-452C-8752-8E0F3D3DF7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rgbClr val="0F0F0F"/>
          </a:solidFill>
        </p:spPr>
        <p:txBody>
          <a:bodyPr wrap="square" lIns="180000" tIns="36000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0"/>
                </a:gra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AC38916D-4ABF-AE83-A5CA-C46A972E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1A875FC8-2C1F-A560-76A6-5C3A4F0B4B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592820" cy="4593522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7EBFC86D-70F7-3E0C-7E8C-C0C6D1BD0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9214" y="1212351"/>
            <a:ext cx="3592820" cy="4593522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AF070F-18FA-3E73-7A66-9463FC4E7986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85352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+ key fac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D06D877-3741-452C-8752-8E0F3D3DF7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rgbClr val="0F0F0F"/>
          </a:solidFill>
        </p:spPr>
        <p:txBody>
          <a:bodyPr wrap="square" lIns="180000" tIns="36000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 b="0">
                <a:gradFill>
                  <a:gsLst>
                    <a:gs pos="0">
                      <a:schemeClr val="bg1"/>
                    </a:gs>
                    <a:gs pos="100000">
                      <a:schemeClr val="tx2"/>
                    </a:gs>
                  </a:gsLst>
                  <a:lin ang="0" scaled="0"/>
                </a:gra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ACC1D732-C2E3-78B7-C0B5-891BE6200B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199" y="6181115"/>
            <a:ext cx="949114" cy="456163"/>
          </a:xfrm>
          <a:prstGeom prst="rect">
            <a:avLst/>
          </a:prstGeom>
        </p:spPr>
      </p:pic>
      <p:sp>
        <p:nvSpPr>
          <p:cNvPr id="4" name="Titre 7">
            <a:extLst>
              <a:ext uri="{FF2B5EF4-FFF2-40B4-BE49-F238E27FC236}">
                <a16:creationId xmlns:a16="http://schemas.microsoft.com/office/drawing/2014/main" id="{AC38916D-4ABF-AE83-A5CA-C46A972E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1A875FC8-2C1F-A560-76A6-5C3A4F0B4B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592820" cy="459352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7EBFC86D-70F7-3E0C-7E8C-C0C6D1BD0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9214" y="1212351"/>
            <a:ext cx="3592820" cy="459352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CDD7C5-E552-049F-70EF-30EC2D6DDB8A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3406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s with visual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chemeClr val="accent2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2000"/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20062EA-9120-4075-8AB9-88B4F20C0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7091" y="-1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D5F99BFB-C365-37DC-139E-0D99EBAC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433794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9C85AA49-1398-EF45-7D08-BA2BB406D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433794" cy="459352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678882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s with visual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chemeClr val="bg2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2000"/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20062EA-9120-4075-8AB9-88B4F20C0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7091" y="-1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D5F99BFB-C365-37DC-139E-0D99EBAC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433794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9C85AA49-1398-EF45-7D08-BA2BB406D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433794" cy="4593522"/>
          </a:xfrm>
        </p:spPr>
        <p:txBody>
          <a:bodyPr>
            <a:noAutofit/>
          </a:bodyPr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BB1312-7A43-8D43-5DC5-0B8D257E8CCF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40811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s with visual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chemeClr val="tx2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2000"/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20062EA-9120-4075-8AB9-88B4F20C0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7091" y="-1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D5F99BFB-C365-37DC-139E-0D99EBAC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433794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9C85AA49-1398-EF45-7D08-BA2BB406D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433794" cy="459352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C0233B-5573-1BD5-0D2C-65411522E58C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45582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s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67273" y="0"/>
            <a:ext cx="4057454" cy="6753227"/>
          </a:xfrm>
          <a:prstGeom prst="rect">
            <a:avLst/>
          </a:prstGeom>
          <a:solidFill>
            <a:schemeClr val="accent2"/>
          </a:solidFill>
        </p:spPr>
        <p:txBody>
          <a:bodyPr lIns="180000" rIns="216000" bIns="360000" anchor="b" anchorCtr="0">
            <a:no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544A27E4-66EB-FDA3-E7F9-866DFFCC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433794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02C187A9-CB17-D64D-B8C6-A167551D6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433794" cy="459352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8977765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s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67273" y="0"/>
            <a:ext cx="4057454" cy="6753227"/>
          </a:xfrm>
          <a:prstGeom prst="rect">
            <a:avLst/>
          </a:prstGeom>
          <a:solidFill>
            <a:schemeClr val="bg2"/>
          </a:solidFill>
        </p:spPr>
        <p:txBody>
          <a:bodyPr lIns="180000" rIns="216000" bIns="360000" anchor="b" anchorCtr="0">
            <a:no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544A27E4-66EB-FDA3-E7F9-866DFFCC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433794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02C187A9-CB17-D64D-B8C6-A167551D6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433794" cy="4593522"/>
          </a:xfrm>
        </p:spPr>
        <p:txBody>
          <a:bodyPr>
            <a:noAutofit/>
          </a:bodyPr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6D58E8-17E1-2454-0686-CCE02187E727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0116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Visual righ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ED9E276F-8451-4F0D-8E98-6E070DE296F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34546" y="0"/>
            <a:ext cx="4057454" cy="6753226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AAE71-56FC-8A37-DF67-1F5F8536AF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743" y="3749709"/>
            <a:ext cx="7239907" cy="1622734"/>
          </a:xfrm>
        </p:spPr>
        <p:txBody>
          <a:bodyPr wrap="square" lIns="108000" tIns="108000" rIns="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</a:t>
            </a:r>
            <a:br>
              <a:rPr lang="en-GB" dirty="0"/>
            </a:br>
            <a:r>
              <a:rPr lang="en-GB" dirty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18D2EA-472B-13EA-D9B1-F54C86AEC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7239907" cy="394705"/>
          </a:xfrm>
          <a:prstGeom prst="rect">
            <a:avLst/>
          </a:prstGeom>
        </p:spPr>
        <p:txBody>
          <a:bodyPr wrap="square"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78E28F-CAD4-0EF2-54D6-EA94EC61CF5D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59417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s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67273" y="0"/>
            <a:ext cx="4057454" cy="6753227"/>
          </a:xfrm>
          <a:prstGeom prst="rect">
            <a:avLst/>
          </a:prstGeom>
          <a:solidFill>
            <a:schemeClr val="tx2"/>
          </a:solidFill>
        </p:spPr>
        <p:txBody>
          <a:bodyPr lIns="180000" rIns="216000" bIns="360000" anchor="b" anchorCtr="0">
            <a:no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544A27E4-66EB-FDA3-E7F9-866DFFCC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433794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02C187A9-CB17-D64D-B8C6-A167551D6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433794" cy="459352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20A701-4E7E-9A21-0D96-2C008730997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48702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acts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D388C8-089F-4A7A-ADB4-1AAF9D87B08E}"/>
              </a:ext>
            </a:extLst>
          </p:cNvPr>
          <p:cNvSpPr/>
          <p:nvPr userDrawn="1"/>
        </p:nvSpPr>
        <p:spPr>
          <a:xfrm>
            <a:off x="4080006" y="-1"/>
            <a:ext cx="4057454" cy="6753227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chemeClr val="accent2"/>
          </a:solidFill>
        </p:spPr>
        <p:txBody>
          <a:bodyPr lIns="180000" tIns="360000" rIns="216000" anchor="t" anchorCtr="0">
            <a:no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42E87BAB-4FDC-BEF2-BE60-C6910E533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7356436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FF54F062-2A46-0CB0-BF92-10B616E84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7356436" cy="459352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589637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acts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D388C8-089F-4A7A-ADB4-1AAF9D87B08E}"/>
              </a:ext>
            </a:extLst>
          </p:cNvPr>
          <p:cNvSpPr/>
          <p:nvPr userDrawn="1"/>
        </p:nvSpPr>
        <p:spPr>
          <a:xfrm>
            <a:off x="4080006" y="-1"/>
            <a:ext cx="4057454" cy="6753227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chemeClr val="bg2"/>
          </a:solidFill>
        </p:spPr>
        <p:txBody>
          <a:bodyPr lIns="180000" tIns="360000" rIns="216000" anchor="t" anchorCtr="0">
            <a:no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42E87BAB-4FDC-BEF2-BE60-C6910E533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7356436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FF54F062-2A46-0CB0-BF92-10B616E84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7356436" cy="4593522"/>
          </a:xfrm>
        </p:spPr>
        <p:txBody>
          <a:bodyPr>
            <a:noAutofit/>
          </a:bodyPr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D8D383-F2E0-13D6-6422-857065EB31DC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9248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acts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D388C8-089F-4A7A-ADB4-1AAF9D87B08E}"/>
              </a:ext>
            </a:extLst>
          </p:cNvPr>
          <p:cNvSpPr/>
          <p:nvPr userDrawn="1"/>
        </p:nvSpPr>
        <p:spPr>
          <a:xfrm>
            <a:off x="4080006" y="-1"/>
            <a:ext cx="4057454" cy="6753227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chemeClr val="tx2"/>
          </a:solidFill>
        </p:spPr>
        <p:txBody>
          <a:bodyPr lIns="180000" tIns="360000" rIns="216000" anchor="t" anchorCtr="0">
            <a:no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42E87BAB-4FDC-BEF2-BE60-C6910E533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7356436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FF54F062-2A46-0CB0-BF92-10B616E84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7356436" cy="459352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2AF7DA-E8A7-9866-8EA0-25B52EE8039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15008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- 3 columns visual lef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8037658-5DC0-4647-A3F0-0376761333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601543-90F0-44AB-A63D-408BE7870FFB}"/>
              </a:ext>
            </a:extLst>
          </p:cNvPr>
          <p:cNvSpPr>
            <a:spLocks/>
          </p:cNvSpPr>
          <p:nvPr userDrawn="1"/>
        </p:nvSpPr>
        <p:spPr>
          <a:xfrm>
            <a:off x="4057454" y="0"/>
            <a:ext cx="4039624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25A6EE-46A3-0113-D3A4-438A1947353C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88E5D9E2-43CF-A639-27A2-B6C9F81E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476" y="231776"/>
            <a:ext cx="7356436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8249CABD-4E93-CD8F-532C-A2211AA17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5476" y="1212351"/>
            <a:ext cx="3486802" cy="4593522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3E39EDD5-05D7-5D7E-B5E1-284F27131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3650" y="1212351"/>
            <a:ext cx="3486802" cy="4593522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0825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- 3 columns visual lef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8037658-5DC0-4647-A3F0-0376761333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601543-90F0-44AB-A63D-408BE7870FFB}"/>
              </a:ext>
            </a:extLst>
          </p:cNvPr>
          <p:cNvSpPr>
            <a:spLocks/>
          </p:cNvSpPr>
          <p:nvPr userDrawn="1"/>
        </p:nvSpPr>
        <p:spPr>
          <a:xfrm>
            <a:off x="4057454" y="0"/>
            <a:ext cx="4039624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88E5D9E2-43CF-A639-27A2-B6C9F81E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476" y="231776"/>
            <a:ext cx="7356436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8249CABD-4E93-CD8F-532C-A2211AA17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5476" y="1212351"/>
            <a:ext cx="3486802" cy="4593522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3E39EDD5-05D7-5D7E-B5E1-284F27131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3650" y="1212351"/>
            <a:ext cx="3486802" cy="4593522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3D97C8-88B8-D47B-F8AE-FE8023AE98F4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83007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- 3 columns visual lef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8037658-5DC0-4647-A3F0-0376761333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601543-90F0-44AB-A63D-408BE7870FFB}"/>
              </a:ext>
            </a:extLst>
          </p:cNvPr>
          <p:cNvSpPr>
            <a:spLocks/>
          </p:cNvSpPr>
          <p:nvPr userDrawn="1"/>
        </p:nvSpPr>
        <p:spPr>
          <a:xfrm>
            <a:off x="4057454" y="0"/>
            <a:ext cx="4039624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88E5D9E2-43CF-A639-27A2-B6C9F81E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476" y="231776"/>
            <a:ext cx="7356436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8249CABD-4E93-CD8F-532C-A2211AA17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5476" y="1212351"/>
            <a:ext cx="3486802" cy="4593522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3E39EDD5-05D7-5D7E-B5E1-284F27131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3650" y="1212351"/>
            <a:ext cx="3486802" cy="4593522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ED31E2-461F-913F-3C61-F22299E3F167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323402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igures x4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76966B-C3F2-3952-0C23-B08F60341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0742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6434DF5-62C4-F8A6-68CB-DE9A9F2F5B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0742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663F04-0D9F-C68E-6497-D1D49A8E17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3810" y="4590288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F43C99-D8EF-2E7D-10D0-6C6A48F16F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810" y="307976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C7C322C6-E86F-7197-0EF8-7E3CA7260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B3DFD4FA-F13C-7D11-FED4-0097768ED3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59352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2581647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igures x4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76966B-C3F2-3952-0C23-B08F60341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0742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6434DF5-62C4-F8A6-68CB-DE9A9F2F5B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0742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663F04-0D9F-C68E-6497-D1D49A8E17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3810" y="4590288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F43C99-D8EF-2E7D-10D0-6C6A48F16F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810" y="307976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C7C322C6-E86F-7197-0EF8-7E3CA7260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B3DFD4FA-F13C-7D11-FED4-0097768ED3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593522"/>
          </a:xfrm>
        </p:spPr>
        <p:txBody>
          <a:bodyPr>
            <a:noAutofit/>
          </a:bodyPr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B87D5-C2CF-BEDC-88CD-CED47A8E399D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96344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igures x4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76966B-C3F2-3952-0C23-B08F60341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0742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3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6434DF5-62C4-F8A6-68CB-DE9A9F2F5B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0742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tx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663F04-0D9F-C68E-6497-D1D49A8E17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3810" y="4590288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3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F43C99-D8EF-2E7D-10D0-6C6A48F16F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810" y="307976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tx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C7C322C6-E86F-7197-0EF8-7E3CA7260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B3DFD4FA-F13C-7D11-FED4-0097768ED3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59352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A16A2-DCD5-B63F-7373-9761853BAE46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1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Visual top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BA96ADE8-1559-4154-B1F5-47DB25A0DF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3429001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2DAE27-D8A0-DB84-5707-81E46A4EED74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BF5336-AF05-50F6-6642-1DE737FAA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8695765" cy="884070"/>
          </a:xfrm>
        </p:spPr>
        <p:txBody>
          <a:bodyPr lIns="108000" tIns="108000" rIns="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AB36896-03C4-C853-3B9C-B2D809830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8695765" cy="394705"/>
          </a:xfrm>
          <a:prstGeom prst="rect">
            <a:avLst/>
          </a:prstGeom>
        </p:spPr>
        <p:txBody>
          <a:bodyPr wrap="square"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69842310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igures x6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76966B-C3F2-3952-0C23-B08F60341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0742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6434DF5-62C4-F8A6-68CB-DE9A9F2F5B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0742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663F04-0D9F-C68E-6497-D1D49A8E17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3810" y="4590288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F43C99-D8EF-2E7D-10D0-6C6A48F16F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810" y="307976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F60DC00-1770-3DE4-378A-F1112A715E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6095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4A978-EC28-B391-4377-86D563922D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095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7" name="Titre 7">
            <a:extLst>
              <a:ext uri="{FF2B5EF4-FFF2-40B4-BE49-F238E27FC236}">
                <a16:creationId xmlns:a16="http://schemas.microsoft.com/office/drawing/2014/main" id="{937D5CC1-3CDE-0765-6F6F-E1674FC2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2466385" cy="736337"/>
          </a:xfrm>
        </p:spPr>
        <p:txBody>
          <a:bodyPr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5BF9F0B9-35CC-B78D-D5F2-249F3B1F07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7" y="1212351"/>
            <a:ext cx="2466385" cy="459352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534999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igures x6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76966B-C3F2-3952-0C23-B08F60341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0742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6434DF5-62C4-F8A6-68CB-DE9A9F2F5B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0742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663F04-0D9F-C68E-6497-D1D49A8E17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3810" y="4590288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F43C99-D8EF-2E7D-10D0-6C6A48F16F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810" y="307976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F60DC00-1770-3DE4-378A-F1112A715E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6095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4A978-EC28-B391-4377-86D563922D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095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7" name="Titre 7">
            <a:extLst>
              <a:ext uri="{FF2B5EF4-FFF2-40B4-BE49-F238E27FC236}">
                <a16:creationId xmlns:a16="http://schemas.microsoft.com/office/drawing/2014/main" id="{937D5CC1-3CDE-0765-6F6F-E1674FC2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2466385" cy="736337"/>
          </a:xfrm>
        </p:spPr>
        <p:txBody>
          <a:bodyPr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5BF9F0B9-35CC-B78D-D5F2-249F3B1F07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7" y="1212351"/>
            <a:ext cx="2466385" cy="4593522"/>
          </a:xfrm>
        </p:spPr>
        <p:txBody>
          <a:bodyPr>
            <a:noAutofit/>
          </a:bodyPr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B1752F-647B-5461-9D83-8CAA031C1579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806454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igures x6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76966B-C3F2-3952-0C23-B08F60341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0742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tx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6434DF5-62C4-F8A6-68CB-DE9A9F2F5B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0742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3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663F04-0D9F-C68E-6497-D1D49A8E17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3810" y="4590288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tx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F43C99-D8EF-2E7D-10D0-6C6A48F16F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810" y="307976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3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F60DC00-1770-3DE4-378A-F1112A715E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6095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tx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4A978-EC28-B391-4377-86D563922D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095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3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7" name="Titre 7">
            <a:extLst>
              <a:ext uri="{FF2B5EF4-FFF2-40B4-BE49-F238E27FC236}">
                <a16:creationId xmlns:a16="http://schemas.microsoft.com/office/drawing/2014/main" id="{937D5CC1-3CDE-0765-6F6F-E1674FC2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2466385" cy="736337"/>
          </a:xfrm>
        </p:spPr>
        <p:txBody>
          <a:bodyPr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5BF9F0B9-35CC-B78D-D5F2-249F3B1F07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7" y="1212351"/>
            <a:ext cx="2466385" cy="4593522"/>
          </a:xfrm>
        </p:spPr>
        <p:txBody>
          <a:bodyPr>
            <a:noAutofit/>
          </a:bodyPr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24699-A022-14E2-2F21-BA905B9AD945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55421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Quote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F7E22F63-D268-4168-9316-B13EC7B4E0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58577" y="195072"/>
            <a:ext cx="5734049" cy="6364224"/>
          </a:xfrm>
          <a:prstGeom prst="roundRect">
            <a:avLst>
              <a:gd name="adj" fmla="val 2278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A16EDFE-6289-2D18-B506-EC886E084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" y="5680592"/>
            <a:ext cx="2935802" cy="367005"/>
          </a:xfrm>
        </p:spPr>
        <p:txBody>
          <a:bodyPr anchor="b" anchorCtr="0">
            <a:spAutoFit/>
          </a:bodyPr>
          <a:lstStyle/>
          <a:p>
            <a:pPr lvl="0"/>
            <a:r>
              <a:rPr lang="fr-FR" dirty="0"/>
              <a:t>Name </a:t>
            </a:r>
            <a:r>
              <a:rPr lang="en-US" sz="16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→ </a:t>
            </a:r>
            <a:r>
              <a:rPr lang="en-US" sz="1600" dirty="0" err="1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Jobtitle</a:t>
            </a:r>
            <a:r>
              <a:rPr lang="fr-FR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E3A73D61-7941-7D7D-9BC3-288F5FA6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02AB1AF3-FA74-8670-301B-BFCCBB2D96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313806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2964805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Quote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F7E22F63-D268-4168-9316-B13EC7B4E0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58577" y="195072"/>
            <a:ext cx="5734049" cy="6364224"/>
          </a:xfrm>
          <a:prstGeom prst="roundRect">
            <a:avLst>
              <a:gd name="adj" fmla="val 2278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A16EDFE-6289-2D18-B506-EC886E084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" y="5680592"/>
            <a:ext cx="2935802" cy="367005"/>
          </a:xfrm>
        </p:spPr>
        <p:txBody>
          <a:bodyPr anchor="b" anchorCtr="0">
            <a:spAutoFit/>
          </a:bodyPr>
          <a:lstStyle/>
          <a:p>
            <a:pPr lvl="0"/>
            <a:r>
              <a:rPr lang="fr-FR" dirty="0"/>
              <a:t>Name </a:t>
            </a:r>
            <a:r>
              <a:rPr lang="en-US" sz="16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→ </a:t>
            </a:r>
            <a:r>
              <a:rPr lang="en-US" sz="1600" dirty="0" err="1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Jobtitle</a:t>
            </a:r>
            <a:r>
              <a:rPr lang="fr-FR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E3A73D61-7941-7D7D-9BC3-288F5FA6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02AB1AF3-FA74-8670-301B-BFCCBB2D96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313806"/>
          </a:xfrm>
        </p:spPr>
        <p:txBody>
          <a:bodyPr>
            <a:noAutofit/>
          </a:bodyPr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6ADF12-A47D-C024-A87F-314EE1BACAC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17766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Quote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F7E22F63-D268-4168-9316-B13EC7B4E0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58577" y="195072"/>
            <a:ext cx="5734049" cy="6364224"/>
          </a:xfrm>
          <a:prstGeom prst="roundRect">
            <a:avLst>
              <a:gd name="adj" fmla="val 2278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A16EDFE-6289-2D18-B506-EC886E084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" y="5680592"/>
            <a:ext cx="2935802" cy="367005"/>
          </a:xfrm>
        </p:spPr>
        <p:txBody>
          <a:bodyPr anchor="b" anchorCtr="0">
            <a:spAutoFit/>
          </a:bodyPr>
          <a:lstStyle/>
          <a:p>
            <a:pPr lvl="0"/>
            <a:r>
              <a:rPr lang="fr-FR" dirty="0"/>
              <a:t>Name </a:t>
            </a:r>
            <a:r>
              <a:rPr lang="en-US" sz="16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→ </a:t>
            </a:r>
            <a:r>
              <a:rPr lang="en-US" sz="1600" dirty="0" err="1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Jobtitle</a:t>
            </a:r>
            <a:r>
              <a:rPr lang="fr-FR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E3A73D61-7941-7D7D-9BC3-288F5FA6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02AB1AF3-FA74-8670-301B-BFCCBB2D96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313806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8849AB-7C3A-175D-D061-25F842FD21AA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98560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bottom visual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78914F8-E7BB-4827-A198-929A6E07320A}"/>
              </a:ext>
            </a:extLst>
          </p:cNvPr>
          <p:cNvSpPr/>
          <p:nvPr userDrawn="1"/>
        </p:nvSpPr>
        <p:spPr>
          <a:xfrm>
            <a:off x="1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9771483C-23BD-4234-9A27-E0AD1852C3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24227"/>
            <a:ext cx="6096000" cy="3429000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1AD4F2C6-E59C-66F8-E2D5-9EF202DA7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51B9343E-E884-653F-69BE-8CB34366C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2328" y="231776"/>
            <a:ext cx="5395115" cy="585097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3228534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bottom visual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78914F8-E7BB-4827-A198-929A6E07320A}"/>
              </a:ext>
            </a:extLst>
          </p:cNvPr>
          <p:cNvSpPr/>
          <p:nvPr userDrawn="1"/>
        </p:nvSpPr>
        <p:spPr>
          <a:xfrm>
            <a:off x="1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9771483C-23BD-4234-9A27-E0AD1852C3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24227"/>
            <a:ext cx="6096000" cy="3429000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1AD4F2C6-E59C-66F8-E2D5-9EF202DA7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51B9343E-E884-653F-69BE-8CB34366C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2328" y="231776"/>
            <a:ext cx="5395115" cy="5850972"/>
          </a:xfrm>
        </p:spPr>
        <p:txBody>
          <a:bodyPr>
            <a:noAutofit/>
          </a:bodyPr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85AEC9-EAA8-F2FD-BD5F-A915EA9EE7D3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251207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bottom visual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51B9343E-E884-653F-69BE-8CB34366C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2328" y="231776"/>
            <a:ext cx="5395115" cy="585097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8914F8-E7BB-4827-A198-929A6E07320A}"/>
              </a:ext>
            </a:extLst>
          </p:cNvPr>
          <p:cNvSpPr/>
          <p:nvPr userDrawn="1"/>
        </p:nvSpPr>
        <p:spPr>
          <a:xfrm>
            <a:off x="1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9771483C-23BD-4234-9A27-E0AD1852C3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24227"/>
            <a:ext cx="6096000" cy="3429000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1AD4F2C6-E59C-66F8-E2D5-9EF202DA7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AA44CD-AB95-F532-DA83-0843C50F606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2276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top visual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0E6D46-7E62-4A0F-88BB-320127ECA993}"/>
              </a:ext>
            </a:extLst>
          </p:cNvPr>
          <p:cNvSpPr/>
          <p:nvPr userDrawn="1"/>
        </p:nvSpPr>
        <p:spPr>
          <a:xfrm>
            <a:off x="6096000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E9F1EE1-2982-4F3D-9E1C-4D2C66F7ED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5999" y="0"/>
            <a:ext cx="6096000" cy="3429000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F33D7D3C-35C6-2C46-2AE5-731C5AAB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BC216259-8A83-5CBD-042E-DE88DC7293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84389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671434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Visual top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BA96ADE8-1559-4154-B1F5-47DB25A0DF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3429001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BF5336-AF05-50F6-6642-1DE737FAA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8695765" cy="884070"/>
          </a:xfrm>
        </p:spPr>
        <p:txBody>
          <a:bodyPr lIns="108000" tIns="108000" rIns="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FA83A3-2512-1FF1-BF9E-CB81498EA07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0E46851A-48B0-F62C-578B-6BBB0AB7C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8695765" cy="394705"/>
          </a:xfrm>
          <a:prstGeom prst="rect">
            <a:avLst/>
          </a:prstGeom>
        </p:spPr>
        <p:txBody>
          <a:bodyPr wrap="square"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4582732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top visual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0E6D46-7E62-4A0F-88BB-320127ECA993}"/>
              </a:ext>
            </a:extLst>
          </p:cNvPr>
          <p:cNvSpPr/>
          <p:nvPr userDrawn="1"/>
        </p:nvSpPr>
        <p:spPr>
          <a:xfrm>
            <a:off x="6096000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E9F1EE1-2982-4F3D-9E1C-4D2C66F7ED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5999" y="0"/>
            <a:ext cx="6096000" cy="3429000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F33D7D3C-35C6-2C46-2AE5-731C5AAB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BC216259-8A83-5CBD-042E-DE88DC7293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843892"/>
          </a:xfrm>
        </p:spPr>
        <p:txBody>
          <a:bodyPr>
            <a:noAutofit/>
          </a:bodyPr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F4098-106B-5116-8BC1-3FECD478CB73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32856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top visual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0E6D46-7E62-4A0F-88BB-320127ECA993}"/>
              </a:ext>
            </a:extLst>
          </p:cNvPr>
          <p:cNvSpPr/>
          <p:nvPr userDrawn="1"/>
        </p:nvSpPr>
        <p:spPr>
          <a:xfrm>
            <a:off x="6096000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E9F1EE1-2982-4F3D-9E1C-4D2C66F7ED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5999" y="0"/>
            <a:ext cx="6096000" cy="3429000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F33D7D3C-35C6-2C46-2AE5-731C5AAB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BC216259-8A83-5CBD-042E-DE88DC7293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84389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97508-B6C3-7E22-F95C-1434288BF30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58478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White bg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EB7D6F-3271-4BB2-8E7B-EE4FB958FF79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1999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EEB8EBBD-0824-A002-8D9D-920FAE75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11557376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9764095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White bg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EB7D6F-3271-4BB2-8E7B-EE4FB958FF79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1999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EEB8EBBD-0824-A002-8D9D-920FAE75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11557376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932ADC-DAE7-2070-CC84-4EDCAE491909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8561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White bg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EB7D6F-3271-4BB2-8E7B-EE4FB958FF79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1999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EEB8EBBD-0824-A002-8D9D-920FAE75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11557376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106236-E14E-7234-23BB-2AB518B1747E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154236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- White bg + black column [yellow to pink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BB3F17-F030-44E5-AAEB-46B7C457D40E}"/>
              </a:ext>
            </a:extLst>
          </p:cNvPr>
          <p:cNvSpPr/>
          <p:nvPr userDrawn="1"/>
        </p:nvSpPr>
        <p:spPr>
          <a:xfrm>
            <a:off x="-4669" y="0"/>
            <a:ext cx="30570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FC62A7-EC49-F9D7-29E6-122A67CF76E0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D4F310A7-0EF7-CB09-419C-D9E81181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2453132" cy="736337"/>
          </a:xfrm>
        </p:spPr>
        <p:txBody>
          <a:bodyPr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410DAD96-ABC9-567A-AF69-478796DBB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453132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6408566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- White bg + black column [pink to purple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BB3F17-F030-44E5-AAEB-46B7C457D40E}"/>
              </a:ext>
            </a:extLst>
          </p:cNvPr>
          <p:cNvSpPr/>
          <p:nvPr userDrawn="1"/>
        </p:nvSpPr>
        <p:spPr>
          <a:xfrm>
            <a:off x="-4669" y="0"/>
            <a:ext cx="30570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763E7C9D-33AF-2727-EA10-D495434259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199" y="6181115"/>
            <a:ext cx="949114" cy="456163"/>
          </a:xfrm>
          <a:prstGeom prst="rect">
            <a:avLst/>
          </a:prstGeom>
        </p:spPr>
      </p:pic>
      <p:sp>
        <p:nvSpPr>
          <p:cNvPr id="3" name="Titre 7">
            <a:extLst>
              <a:ext uri="{FF2B5EF4-FFF2-40B4-BE49-F238E27FC236}">
                <a16:creationId xmlns:a16="http://schemas.microsoft.com/office/drawing/2014/main" id="{D4F310A7-0EF7-CB09-419C-D9E81181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2453132" cy="736337"/>
          </a:xfrm>
        </p:spPr>
        <p:txBody>
          <a:bodyPr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410DAD96-ABC9-567A-AF69-478796DBB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453132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215CD0-202E-3322-E984-B2E13F9D6F16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83467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- White bg + black column [green to blue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BB3F17-F030-44E5-AAEB-46B7C457D40E}"/>
              </a:ext>
            </a:extLst>
          </p:cNvPr>
          <p:cNvSpPr/>
          <p:nvPr userDrawn="1"/>
        </p:nvSpPr>
        <p:spPr>
          <a:xfrm>
            <a:off x="-4669" y="0"/>
            <a:ext cx="30570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D4F310A7-0EF7-CB09-419C-D9E81181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2453132" cy="736337"/>
          </a:xfrm>
        </p:spPr>
        <p:txBody>
          <a:bodyPr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410DAD96-ABC9-567A-AF69-478796DBB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453132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EAD57C-D885-641F-BC58-58A24DC16A57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537888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7540052" y="0"/>
            <a:ext cx="4651948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16D3FFDA-C88A-B595-0D76-7953AA3685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32816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D34E00DA-8CA7-CF40-6924-0211F174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693236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E7D70C0B-AE69-3542-A714-FA8F81DAE7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302421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E75086A1-28F0-3116-E394-7ABEBE4241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20015" y="1212351"/>
            <a:ext cx="3302421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015746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7540052" y="0"/>
            <a:ext cx="4651948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16D3FFDA-C88A-B595-0D76-7953AA3685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32816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D34E00DA-8CA7-CF40-6924-0211F174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693236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E7D70C0B-AE69-3542-A714-FA8F81DAE7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E75086A1-28F0-3116-E394-7ABEBE4241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20015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949A2-A155-5E06-C3D4-031905A24ACA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7515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Visual top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BA96ADE8-1559-4154-B1F5-47DB25A0DF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3429001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F63FAF33-9083-67EF-C0F1-804AB09A03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4909" y="5623384"/>
            <a:ext cx="1681414" cy="8081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7BF5336-AF05-50F6-6642-1DE737FAA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8695765" cy="884070"/>
          </a:xfrm>
        </p:spPr>
        <p:txBody>
          <a:bodyPr lIns="108000" tIns="108000" rIns="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895273-FA68-71DF-E0C6-CFCC33F3A47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5708F6C5-AECC-114E-BDCF-3A16A5ABA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8695765" cy="394705"/>
          </a:xfrm>
          <a:prstGeom prst="rect">
            <a:avLst/>
          </a:prstGeom>
        </p:spPr>
        <p:txBody>
          <a:bodyPr wrap="square"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769785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7540052" y="0"/>
            <a:ext cx="4651948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16D3FFDA-C88A-B595-0D76-7953AA3685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32816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D34E00DA-8CA7-CF40-6924-0211F174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693236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E7D70C0B-AE69-3542-A714-FA8F81DAE7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E75086A1-28F0-3116-E394-7ABEBE4241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20015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D8565-4297-59ED-E9A9-C52E3A30819F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704209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V2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262576C3-F4A1-2D13-FFD9-48B2D9F37F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12727" y="0"/>
            <a:ext cx="3879274" cy="6753225"/>
          </a:xfrm>
          <a:solidFill>
            <a:schemeClr val="bg1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ECF56EDC-F447-8BEB-6AE3-CA3DD75C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693236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BB813058-46BE-B9C4-1C8C-2F953B1A5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302421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3B38367E-7EAC-AB43-A5D6-4BF2920EBE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20015" y="1212351"/>
            <a:ext cx="3302421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9" name="Espace réservé pour une image  17">
            <a:extLst>
              <a:ext uri="{FF2B5EF4-FFF2-40B4-BE49-F238E27FC236}">
                <a16:creationId xmlns:a16="http://schemas.microsoft.com/office/drawing/2014/main" id="{6C98DC3A-CFE3-328B-271F-C06CD28732D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095532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903544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V2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262576C3-F4A1-2D13-FFD9-48B2D9F37F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12727" y="0"/>
            <a:ext cx="3879274" cy="6753225"/>
          </a:xfrm>
          <a:solidFill>
            <a:schemeClr val="bg1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ECF56EDC-F447-8BEB-6AE3-CA3DD75C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693236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BB813058-46BE-B9C4-1C8C-2F953B1A5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3B38367E-7EAC-AB43-A5D6-4BF2920EBE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20015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9" name="Espace réservé pour une image  17">
            <a:extLst>
              <a:ext uri="{FF2B5EF4-FFF2-40B4-BE49-F238E27FC236}">
                <a16:creationId xmlns:a16="http://schemas.microsoft.com/office/drawing/2014/main" id="{6C98DC3A-CFE3-328B-271F-C06CD28732D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095532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B7A7B8-44A4-D6CA-2CE1-5F889F9FF7C2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84630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V2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262576C3-F4A1-2D13-FFD9-48B2D9F37F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12727" y="0"/>
            <a:ext cx="3879274" cy="6753225"/>
          </a:xfrm>
          <a:solidFill>
            <a:schemeClr val="bg1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ECF56EDC-F447-8BEB-6AE3-CA3DD75C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693236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BB813058-46BE-B9C4-1C8C-2F953B1A5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3B38367E-7EAC-AB43-A5D6-4BF2920EBE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20015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9" name="Espace réservé pour une image  17">
            <a:extLst>
              <a:ext uri="{FF2B5EF4-FFF2-40B4-BE49-F238E27FC236}">
                <a16:creationId xmlns:a16="http://schemas.microsoft.com/office/drawing/2014/main" id="{6C98DC3A-CFE3-328B-271F-C06CD28732D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095532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B81E8F-8474-8E60-B8F3-C0EB7A6EE3F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258984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- Large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262576C3-F4A1-2D13-FFD9-48B2D9F37F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50037" y="0"/>
            <a:ext cx="6741964" cy="6753225"/>
          </a:xfrm>
          <a:solidFill>
            <a:schemeClr val="bg1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3AA19FD0-8C68-896D-13FD-A902BC36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4838523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B4405D11-D25A-9951-CFC1-984310C469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486802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9" name="Espace réservé pour une image  17">
            <a:extLst>
              <a:ext uri="{FF2B5EF4-FFF2-40B4-BE49-F238E27FC236}">
                <a16:creationId xmlns:a16="http://schemas.microsoft.com/office/drawing/2014/main" id="{6C98DC3A-CFE3-328B-271F-C06CD28732D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16804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43249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- Large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262576C3-F4A1-2D13-FFD9-48B2D9F37F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50037" y="0"/>
            <a:ext cx="6741964" cy="6753225"/>
          </a:xfrm>
          <a:solidFill>
            <a:schemeClr val="bg1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3AA19FD0-8C68-896D-13FD-A902BC36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4838523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B4405D11-D25A-9951-CFC1-984310C469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486802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9" name="Espace réservé pour une image  17">
            <a:extLst>
              <a:ext uri="{FF2B5EF4-FFF2-40B4-BE49-F238E27FC236}">
                <a16:creationId xmlns:a16="http://schemas.microsoft.com/office/drawing/2014/main" id="{6C98DC3A-CFE3-328B-271F-C06CD28732D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16804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6B6A2C-EEF1-34EB-2079-01C57914F69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2245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- Large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262576C3-F4A1-2D13-FFD9-48B2D9F37F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50037" y="0"/>
            <a:ext cx="6741964" cy="6753225"/>
          </a:xfrm>
          <a:solidFill>
            <a:schemeClr val="bg1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3AA19FD0-8C68-896D-13FD-A902BC36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4838523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B4405D11-D25A-9951-CFC1-984310C469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486802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9" name="Espace réservé pour une image  17">
            <a:extLst>
              <a:ext uri="{FF2B5EF4-FFF2-40B4-BE49-F238E27FC236}">
                <a16:creationId xmlns:a16="http://schemas.microsoft.com/office/drawing/2014/main" id="{6C98DC3A-CFE3-328B-271F-C06CD28732D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16804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215947-5FBF-1FA7-FB76-895ED56F54B0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446305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table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3486512" y="0"/>
            <a:ext cx="8705488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Espace réservé pour une image  17">
            <a:extLst>
              <a:ext uri="{FF2B5EF4-FFF2-40B4-BE49-F238E27FC236}">
                <a16:creationId xmlns:a16="http://schemas.microsoft.com/office/drawing/2014/main" id="{D63BE0C0-5174-DD43-1B1D-BE32107A3E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2860" y="913078"/>
            <a:ext cx="7292792" cy="5225020"/>
          </a:xfrm>
          <a:prstGeom prst="roundRect">
            <a:avLst>
              <a:gd name="adj" fmla="val 6454"/>
            </a:avLst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BA7D1578-D8C8-E535-7B9F-535E56434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068" y="231776"/>
            <a:ext cx="2903706" cy="736337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Modifiez le style</a:t>
            </a:r>
            <a:br>
              <a:rPr lang="fr-FR" dirty="0"/>
            </a:br>
            <a:r>
              <a:rPr lang="fr-FR" dirty="0"/>
              <a:t>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819E7A6D-1573-C3A8-4A95-BEDA4F68EC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903706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445207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table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3486512" y="0"/>
            <a:ext cx="8705488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Espace réservé pour une image  17">
            <a:extLst>
              <a:ext uri="{FF2B5EF4-FFF2-40B4-BE49-F238E27FC236}">
                <a16:creationId xmlns:a16="http://schemas.microsoft.com/office/drawing/2014/main" id="{D63BE0C0-5174-DD43-1B1D-BE32107A3E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2860" y="913078"/>
            <a:ext cx="7292792" cy="5225020"/>
          </a:xfrm>
          <a:prstGeom prst="roundRect">
            <a:avLst>
              <a:gd name="adj" fmla="val 6454"/>
            </a:avLst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BA7D1578-D8C8-E535-7B9F-535E56434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068" y="231776"/>
            <a:ext cx="2903706" cy="736337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Modifiez le style</a:t>
            </a:r>
            <a:br>
              <a:rPr lang="fr-FR" dirty="0"/>
            </a:br>
            <a:r>
              <a:rPr lang="fr-FR" dirty="0"/>
              <a:t>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819E7A6D-1573-C3A8-4A95-BEDA4F68EC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903706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8AFA78-5CFD-073B-5FB2-B232FB678695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005433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table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3486512" y="0"/>
            <a:ext cx="8705488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Espace réservé pour une image  17">
            <a:extLst>
              <a:ext uri="{FF2B5EF4-FFF2-40B4-BE49-F238E27FC236}">
                <a16:creationId xmlns:a16="http://schemas.microsoft.com/office/drawing/2014/main" id="{D63BE0C0-5174-DD43-1B1D-BE32107A3E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2860" y="913078"/>
            <a:ext cx="7292792" cy="5225020"/>
          </a:xfrm>
          <a:prstGeom prst="roundRect">
            <a:avLst>
              <a:gd name="adj" fmla="val 6454"/>
            </a:avLst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BA7D1578-D8C8-E535-7B9F-535E56434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068" y="231776"/>
            <a:ext cx="2903706" cy="736337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Modifiez le style</a:t>
            </a:r>
            <a:br>
              <a:rPr lang="fr-FR" dirty="0"/>
            </a:br>
            <a:r>
              <a:rPr lang="fr-FR" dirty="0"/>
              <a:t>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819E7A6D-1573-C3A8-4A95-BEDA4F68EC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903706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1CC77E-53C9-BEEC-8300-DE65183E42D5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552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0737DCA-EB43-4EF5-9AC0-61FF498D7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40872"/>
          </a:xfrm>
          <a:prstGeom prst="rect">
            <a:avLst/>
          </a:prstGeom>
        </p:spPr>
        <p:txBody>
          <a:bodyPr vert="horz" wrap="square" lIns="72000" tIns="72000" rIns="72000" bIns="72000" rtlCol="0" anchor="t">
            <a:spAutoFit/>
          </a:bodyPr>
          <a:lstStyle/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0651F047-766B-789B-914A-651122261AC1}"/>
              </a:ext>
            </a:extLst>
          </p:cNvPr>
          <p:cNvPicPr>
            <a:picLocks noChangeAspect="1"/>
          </p:cNvPicPr>
          <p:nvPr userDrawn="1"/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11101549" y="6181115"/>
            <a:ext cx="949114" cy="456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ED11A3-1CAB-B0FA-29DE-D2E70E58CBD6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B647EE-397F-1E61-60EB-865C39FB6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068" y="1212351"/>
            <a:ext cx="11597133" cy="4964612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/>
          <a:p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5"/>
            <a:r>
              <a:rPr lang="en-GB" dirty="0" err="1"/>
              <a:t>Sixième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93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82" r:id="rId2"/>
    <p:sldLayoutId id="2147483983" r:id="rId3"/>
    <p:sldLayoutId id="2147483947" r:id="rId4"/>
    <p:sldLayoutId id="2147483984" r:id="rId5"/>
    <p:sldLayoutId id="2147483985" r:id="rId6"/>
    <p:sldLayoutId id="2147483948" r:id="rId7"/>
    <p:sldLayoutId id="2147483986" r:id="rId8"/>
    <p:sldLayoutId id="2147483987" r:id="rId9"/>
    <p:sldLayoutId id="2147483949" r:id="rId10"/>
    <p:sldLayoutId id="2147483988" r:id="rId11"/>
    <p:sldLayoutId id="2147483989" r:id="rId12"/>
    <p:sldLayoutId id="2147483950" r:id="rId13"/>
    <p:sldLayoutId id="2147483990" r:id="rId14"/>
    <p:sldLayoutId id="2147483991" r:id="rId15"/>
    <p:sldLayoutId id="2147483951" r:id="rId16"/>
    <p:sldLayoutId id="2147483992" r:id="rId17"/>
    <p:sldLayoutId id="2147483993" r:id="rId18"/>
    <p:sldLayoutId id="2147483952" r:id="rId19"/>
    <p:sldLayoutId id="2147483994" r:id="rId20"/>
    <p:sldLayoutId id="2147483995" r:id="rId21"/>
    <p:sldLayoutId id="2147483953" r:id="rId22"/>
    <p:sldLayoutId id="2147483996" r:id="rId23"/>
    <p:sldLayoutId id="2147483997" r:id="rId24"/>
    <p:sldLayoutId id="2147483954" r:id="rId25"/>
    <p:sldLayoutId id="2147483998" r:id="rId26"/>
    <p:sldLayoutId id="2147483999" r:id="rId27"/>
    <p:sldLayoutId id="2147483955" r:id="rId28"/>
    <p:sldLayoutId id="2147484000" r:id="rId29"/>
    <p:sldLayoutId id="2147484001" r:id="rId30"/>
    <p:sldLayoutId id="2147483956" r:id="rId31"/>
    <p:sldLayoutId id="2147484002" r:id="rId32"/>
    <p:sldLayoutId id="2147484003" r:id="rId33"/>
    <p:sldLayoutId id="2147483957" r:id="rId34"/>
    <p:sldLayoutId id="2147484004" r:id="rId35"/>
    <p:sldLayoutId id="2147484005" r:id="rId36"/>
    <p:sldLayoutId id="2147483958" r:id="rId37"/>
    <p:sldLayoutId id="2147484006" r:id="rId38"/>
    <p:sldLayoutId id="2147484007" r:id="rId39"/>
    <p:sldLayoutId id="2147483959" r:id="rId40"/>
    <p:sldLayoutId id="2147484008" r:id="rId41"/>
    <p:sldLayoutId id="2147484009" r:id="rId42"/>
    <p:sldLayoutId id="2147483960" r:id="rId43"/>
    <p:sldLayoutId id="2147484010" r:id="rId44"/>
    <p:sldLayoutId id="2147484011" r:id="rId45"/>
    <p:sldLayoutId id="2147483961" r:id="rId46"/>
    <p:sldLayoutId id="2147484012" r:id="rId47"/>
    <p:sldLayoutId id="2147484013" r:id="rId48"/>
    <p:sldLayoutId id="2147483962" r:id="rId49"/>
    <p:sldLayoutId id="2147484014" r:id="rId50"/>
    <p:sldLayoutId id="2147484015" r:id="rId51"/>
    <p:sldLayoutId id="2147483963" r:id="rId52"/>
    <p:sldLayoutId id="2147484016" r:id="rId53"/>
    <p:sldLayoutId id="2147484017" r:id="rId54"/>
    <p:sldLayoutId id="2147483964" r:id="rId55"/>
    <p:sldLayoutId id="2147484018" r:id="rId56"/>
    <p:sldLayoutId id="2147484019" r:id="rId57"/>
    <p:sldLayoutId id="2147483965" r:id="rId58"/>
    <p:sldLayoutId id="2147484020" r:id="rId59"/>
    <p:sldLayoutId id="2147484021" r:id="rId60"/>
    <p:sldLayoutId id="2147483966" r:id="rId61"/>
    <p:sldLayoutId id="2147484022" r:id="rId62"/>
    <p:sldLayoutId id="2147484023" r:id="rId63"/>
    <p:sldLayoutId id="2147483967" r:id="rId64"/>
    <p:sldLayoutId id="2147484024" r:id="rId65"/>
    <p:sldLayoutId id="2147484025" r:id="rId66"/>
    <p:sldLayoutId id="2147483968" r:id="rId67"/>
    <p:sldLayoutId id="2147484026" r:id="rId68"/>
    <p:sldLayoutId id="2147484027" r:id="rId69"/>
    <p:sldLayoutId id="2147483969" r:id="rId70"/>
    <p:sldLayoutId id="2147484028" r:id="rId71"/>
    <p:sldLayoutId id="2147484029" r:id="rId72"/>
    <p:sldLayoutId id="2147483970" r:id="rId73"/>
    <p:sldLayoutId id="2147484030" r:id="rId74"/>
    <p:sldLayoutId id="2147484031" r:id="rId75"/>
    <p:sldLayoutId id="2147483971" r:id="rId76"/>
    <p:sldLayoutId id="2147484032" r:id="rId77"/>
    <p:sldLayoutId id="2147484033" r:id="rId78"/>
    <p:sldLayoutId id="2147483972" r:id="rId79"/>
    <p:sldLayoutId id="2147484034" r:id="rId80"/>
    <p:sldLayoutId id="2147484035" r:id="rId81"/>
    <p:sldLayoutId id="2147483973" r:id="rId82"/>
    <p:sldLayoutId id="2147484036" r:id="rId83"/>
    <p:sldLayoutId id="2147484037" r:id="rId84"/>
    <p:sldLayoutId id="2147483974" r:id="rId85"/>
    <p:sldLayoutId id="2147484038" r:id="rId86"/>
    <p:sldLayoutId id="2147484039" r:id="rId87"/>
    <p:sldLayoutId id="2147483975" r:id="rId88"/>
    <p:sldLayoutId id="2147484040" r:id="rId89"/>
    <p:sldLayoutId id="2147484041" r:id="rId90"/>
    <p:sldLayoutId id="2147483976" r:id="rId91"/>
    <p:sldLayoutId id="2147484042" r:id="rId92"/>
    <p:sldLayoutId id="2147484043" r:id="rId93"/>
    <p:sldLayoutId id="2147483977" r:id="rId94"/>
    <p:sldLayoutId id="2147484044" r:id="rId95"/>
    <p:sldLayoutId id="2147484045" r:id="rId96"/>
    <p:sldLayoutId id="2147483978" r:id="rId97"/>
    <p:sldLayoutId id="2147484046" r:id="rId98"/>
    <p:sldLayoutId id="2147484047" r:id="rId99"/>
    <p:sldLayoutId id="2147483979" r:id="rId100"/>
    <p:sldLayoutId id="2147484048" r:id="rId101"/>
    <p:sldLayoutId id="2147484049" r:id="rId102"/>
    <p:sldLayoutId id="2147483980" r:id="rId103"/>
    <p:sldLayoutId id="2147484050" r:id="rId104"/>
    <p:sldLayoutId id="2147484051" r:id="rId105"/>
    <p:sldLayoutId id="2147483981" r:id="rId106"/>
    <p:sldLayoutId id="2147484052" r:id="rId107"/>
    <p:sldLayoutId id="2147484053" r:id="rId108"/>
    <p:sldLayoutId id="2147484054" r:id="rId109"/>
    <p:sldLayoutId id="2147484056" r:id="rId110"/>
    <p:sldLayoutId id="2147484057" r:id="rId1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88900" indent="-889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Century Gothic" panose="020B0502020202020204" pitchFamily="34" charset="0"/>
        <a:buChar char=" "/>
        <a:defRPr sz="16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442913" indent="-180975" algn="l" defTabSz="914400" rtl="0" eaLnBrk="1" latinLnBrk="0" hangingPunct="1">
        <a:lnSpc>
          <a:spcPct val="90000"/>
        </a:lnSpc>
        <a:spcBef>
          <a:spcPts val="1200"/>
        </a:spcBef>
        <a:buClr>
          <a:schemeClr val="bg1"/>
        </a:buClr>
        <a:buFont typeface="Arial" panose="020B0604020202020204" pitchFamily="34" charset="0"/>
        <a:buChar char="•"/>
        <a:defRPr sz="14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723900" indent="-180975" algn="l" defTabSz="914400" rtl="0" eaLnBrk="1" latinLnBrk="0" hangingPunct="1">
        <a:lnSpc>
          <a:spcPct val="9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200" b="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895350" indent="-176213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»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166813" indent="-180975" algn="l" defTabSz="914400" rtl="0" eaLnBrk="1" latinLnBrk="0" hangingPunct="1">
        <a:lnSpc>
          <a:spcPct val="9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1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5pPr>
      <a:lvl6pPr marL="18796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5000"/>
            <a:lumOff val="35000"/>
          </a:schemeClr>
        </a:buClr>
        <a:buFont typeface="Arial" panose="020B0604020202020204" pitchFamily="34" charset="0"/>
        <a:buChar char="•"/>
        <a:defRPr sz="11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himanshu-goel-mca/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hyperlink" Target="https://x.com/himanshugoelmca" TargetMode="External"/><Relationship Id="rId4" Type="http://schemas.openxmlformats.org/officeDocument/2006/relationships/image" Target="../media/image25.png"/><Relationship Id="rId9" Type="http://schemas.openxmlformats.org/officeDocument/2006/relationships/hyperlink" Target="https://github.com/HimanshuGoel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0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9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svg"/><Relationship Id="rId7" Type="http://schemas.openxmlformats.org/officeDocument/2006/relationships/image" Target="../media/image50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9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56.svg"/><Relationship Id="rId4" Type="http://schemas.openxmlformats.org/officeDocument/2006/relationships/image" Target="../media/image54.svg"/><Relationship Id="rId9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0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inclusive.microsoft.design/" TargetMode="External"/><Relationship Id="rId3" Type="http://schemas.openxmlformats.org/officeDocument/2006/relationships/hyperlink" Target="https://www.w3.org/WAI/standards-guidelines/wcag" TargetMode="External"/><Relationship Id="rId7" Type="http://schemas.openxmlformats.org/officeDocument/2006/relationships/hyperlink" Target="https://www.a11yproject.com/" TargetMode="External"/><Relationship Id="rId2" Type="http://schemas.openxmlformats.org/officeDocument/2006/relationships/hyperlink" Target="https://angular.dev/best-practices/a11y" TargetMode="External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hyperlink" Target="https://developer.chrome.com/docs/lighthouse/overview" TargetMode="External"/><Relationship Id="rId9" Type="http://schemas.openxmlformats.org/officeDocument/2006/relationships/hyperlink" Target="https://www.w3.org/WAI/standards-guidelines/wca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94.png"/><Relationship Id="rId5" Type="http://schemas.openxmlformats.org/officeDocument/2006/relationships/image" Target="../media/image27.png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AAB9E394-70D6-49B3-A4B3-372688F05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252" y="3339193"/>
            <a:ext cx="5885043" cy="1920006"/>
          </a:xfrm>
        </p:spPr>
        <p:txBody>
          <a:bodyPr>
            <a:normAutofit/>
          </a:bodyPr>
          <a:lstStyle/>
          <a:p>
            <a:r>
              <a:rPr lang="en-US" sz="4800" dirty="0">
                <a:gradFill flip="none" rotWithShape="1">
                  <a:gsLst>
                    <a:gs pos="0">
                      <a:srgbClr val="C00000">
                        <a:tint val="66000"/>
                        <a:satMod val="160000"/>
                      </a:srgbClr>
                    </a:gs>
                    <a:gs pos="50000">
                      <a:srgbClr val="C00000">
                        <a:tint val="44500"/>
                        <a:satMod val="160000"/>
                      </a:srgbClr>
                    </a:gs>
                    <a:gs pos="100000">
                      <a:srgbClr val="C00000">
                        <a:tint val="23500"/>
                        <a:satMod val="160000"/>
                      </a:srgbClr>
                    </a:gs>
                  </a:gsLst>
                  <a:lin ang="10800000" scaled="1"/>
                  <a:tileRect/>
                </a:gradFill>
              </a:rPr>
              <a:t>Building Accessible Products in Modern UI Development</a:t>
            </a:r>
            <a:endParaRPr lang="en-IN" sz="4800" noProof="0" dirty="0"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a:endParaRP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FA4EB8CB-A0A1-4B2B-AC55-326D00062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572" y="5202049"/>
            <a:ext cx="7240587" cy="394705"/>
          </a:xfrm>
        </p:spPr>
        <p:txBody>
          <a:bodyPr/>
          <a:lstStyle/>
          <a:p>
            <a:r>
              <a:rPr lang="en-IN" noProof="0" dirty="0"/>
              <a:t>How Scrum Teams Can Add Accessibility to their Definition of Done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80871F1-FA79-8926-2D27-605D969568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2" r="11682"/>
          <a:stretch>
            <a:fillRect/>
          </a:stretch>
        </p:blipFill>
        <p:spPr/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EAA7B-1D83-2205-E745-C1EB3924B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84" y="609576"/>
            <a:ext cx="2392062" cy="2392062"/>
          </a:xfrm>
          <a:prstGeom prst="rect">
            <a:avLst/>
          </a:prstGeom>
        </p:spPr>
      </p:pic>
      <p:sp>
        <p:nvSpPr>
          <p:cNvPr id="13" name="Sous-titre 9">
            <a:extLst>
              <a:ext uri="{FF2B5EF4-FFF2-40B4-BE49-F238E27FC236}">
                <a16:creationId xmlns:a16="http://schemas.microsoft.com/office/drawing/2014/main" id="{7BE55050-7CFB-F21D-9606-9DD8D85B363C}"/>
              </a:ext>
            </a:extLst>
          </p:cNvPr>
          <p:cNvSpPr txBox="1">
            <a:spLocks/>
          </p:cNvSpPr>
          <p:nvPr/>
        </p:nvSpPr>
        <p:spPr>
          <a:xfrm>
            <a:off x="6455229" y="6441620"/>
            <a:ext cx="2038546" cy="311606"/>
          </a:xfrm>
          <a:prstGeom prst="rect">
            <a:avLst/>
          </a:prstGeom>
        </p:spPr>
        <p:txBody>
          <a:bodyPr vert="horz" wrap="square" lIns="144000" tIns="108000" rIns="0" bIns="3600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None/>
              <a:defRPr sz="1800" b="0" u="none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8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15B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2B5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Scrum Day India 2025</a:t>
            </a:r>
          </a:p>
        </p:txBody>
      </p:sp>
      <p:pic>
        <p:nvPicPr>
          <p:cNvPr id="1026" name="Picture 2" descr="Scrum - Free arrows icons">
            <a:extLst>
              <a:ext uri="{FF2B5EF4-FFF2-40B4-BE49-F238E27FC236}">
                <a16:creationId xmlns:a16="http://schemas.microsoft.com/office/drawing/2014/main" id="{D6FCC77D-477E-0FD2-D8C1-C8A89777B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88" y="508188"/>
            <a:ext cx="2493450" cy="24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457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179076C2-513C-A75A-32A2-62CDDF81DF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459" y="1161806"/>
            <a:ext cx="6106886" cy="1167508"/>
          </a:xfrm>
        </p:spPr>
        <p:txBody>
          <a:bodyPr/>
          <a:lstStyle/>
          <a:p>
            <a:r>
              <a:rPr lang="en-IN" sz="1800" noProof="0" dirty="0"/>
              <a:t>We’ll explore what accessibility really means, why it matters, and how Scrum teams can use simple practice (and a little AI help) to make their products usable by everyone.</a:t>
            </a: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8F174F12-8FA7-DD91-3974-4B8CE336C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26" y="211108"/>
            <a:ext cx="6344817" cy="884070"/>
          </a:xfrm>
        </p:spPr>
        <p:txBody>
          <a:bodyPr/>
          <a:lstStyle/>
          <a:p>
            <a:r>
              <a:rPr lang="en-IN" noProof="0" dirty="0"/>
              <a:t>What We’ll Cover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64FA4D0D-4CD2-0876-EA02-F574B38FBF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00604" y="4307728"/>
            <a:ext cx="572101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IN" sz="2000" b="1" noProof="0" dirty="0">
                <a:solidFill>
                  <a:schemeClr val="bg1"/>
                </a:solidFill>
              </a:rPr>
              <a:t>05.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32CC9324-9495-5DDE-7528-17287107000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19258" y="4307661"/>
            <a:ext cx="4485061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Practical Examples &amp; </a:t>
            </a:r>
            <a:r>
              <a:rPr lang="en-IN" sz="2000" b="1" noProof="0" dirty="0">
                <a:solidFill>
                  <a:schemeClr val="bg1"/>
                </a:solidFill>
              </a:rPr>
              <a:t>Quick Demo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9DFBCB06-7248-BC6C-0AB8-212524D146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500604" y="3393596"/>
            <a:ext cx="572101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IN" sz="2000" b="1" noProof="0" dirty="0">
                <a:solidFill>
                  <a:schemeClr val="bg1"/>
                </a:solidFill>
              </a:rPr>
              <a:t>03.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60C785A5-83B1-0095-6866-82B5E645DC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19258" y="3393529"/>
            <a:ext cx="4152703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r>
              <a:rPr lang="en-IN" sz="2000" b="1" noProof="0" dirty="0">
                <a:solidFill>
                  <a:schemeClr val="bg1"/>
                </a:solidFill>
              </a:rPr>
              <a:t>Common </a:t>
            </a:r>
            <a:r>
              <a:rPr lang="en-IN" sz="2000" b="1" dirty="0">
                <a:solidFill>
                  <a:schemeClr val="bg1"/>
                </a:solidFill>
              </a:rPr>
              <a:t>Delivery Pitfalls</a:t>
            </a:r>
            <a:endParaRPr lang="en-IN" sz="2000" b="1" noProof="0" dirty="0">
              <a:solidFill>
                <a:schemeClr val="bg1"/>
              </a:solidFill>
            </a:endParaRP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098D904F-A2CC-AC60-2003-5B7316DA8D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00604" y="2936530"/>
            <a:ext cx="572101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IN" sz="2000" b="1" noProof="0" dirty="0">
                <a:solidFill>
                  <a:schemeClr val="bg1"/>
                </a:solidFill>
              </a:rPr>
              <a:t>02.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C1F66E6F-CC78-D91E-AD52-6BF02FC508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19258" y="2936463"/>
            <a:ext cx="4485061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r>
              <a:rPr lang="en-IN" sz="2000" b="1" noProof="0" dirty="0">
                <a:solidFill>
                  <a:schemeClr val="bg1"/>
                </a:solidFill>
              </a:rPr>
              <a:t>Why it Matters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88E9B425-33F4-8DDF-4228-A771DD7DD2E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00604" y="2479397"/>
            <a:ext cx="572101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IN" sz="2000" b="1" noProof="0" dirty="0">
                <a:solidFill>
                  <a:schemeClr val="bg1"/>
                </a:solidFill>
              </a:rPr>
              <a:t>01.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219F18C4-A7CC-7AB5-064E-418005C7D57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219258" y="2479397"/>
            <a:ext cx="4152703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r>
              <a:rPr lang="en-IN" sz="2000" b="1" noProof="0" dirty="0">
                <a:solidFill>
                  <a:schemeClr val="bg1"/>
                </a:solidFill>
              </a:rPr>
              <a:t>What is Accessibility?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B1B22107-00E6-8766-345C-66E033331C4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19258" y="3850595"/>
            <a:ext cx="4098275" cy="453183"/>
          </a:xfrm>
        </p:spPr>
        <p:txBody>
          <a:bodyPr/>
          <a:lstStyle/>
          <a:p>
            <a:r>
              <a:rPr lang="en-IN" sz="2000" b="1" noProof="0" dirty="0">
                <a:solidFill>
                  <a:schemeClr val="bg1"/>
                </a:solidFill>
              </a:rPr>
              <a:t>Tools &amp; AI Helpers</a:t>
            </a:r>
          </a:p>
        </p:txBody>
      </p:sp>
      <p:sp>
        <p:nvSpPr>
          <p:cNvPr id="4" name="Espace réservé du texte 20">
            <a:extLst>
              <a:ext uri="{FF2B5EF4-FFF2-40B4-BE49-F238E27FC236}">
                <a16:creationId xmlns:a16="http://schemas.microsoft.com/office/drawing/2014/main" id="{08F99343-DEF7-9C1C-9571-E74C1B64026C}"/>
              </a:ext>
            </a:extLst>
          </p:cNvPr>
          <p:cNvSpPr txBox="1">
            <a:spLocks/>
          </p:cNvSpPr>
          <p:nvPr/>
        </p:nvSpPr>
        <p:spPr>
          <a:xfrm>
            <a:off x="7219258" y="5221793"/>
            <a:ext cx="4152703" cy="453183"/>
          </a:xfrm>
          <a:prstGeom prst="rect">
            <a:avLst/>
          </a:prstGeom>
        </p:spPr>
        <p:txBody>
          <a:bodyPr vert="horz" wrap="square" lIns="72000" tIns="72000" rIns="72000" bIns="72000" rtlCol="0" anchor="ctr" anchorCtr="0">
            <a:spAutoFit/>
          </a:bodyPr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1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Char char=" "/>
              <a:defRPr b="0">
                <a:solidFill>
                  <a:schemeClr val="bg1">
                    <a:alpha val="30000"/>
                  </a:schemeClr>
                </a:solidFill>
              </a:defRPr>
            </a:lvl2pPr>
            <a:lvl3pPr marL="723900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>
                <a:solidFill>
                  <a:schemeClr val="bg1">
                    <a:lumMod val="65000"/>
                  </a:schemeClr>
                </a:solidFill>
              </a:defRPr>
            </a:lvl3pPr>
            <a:lvl4pPr marL="895350" indent="-1762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>
                <a:solidFill>
                  <a:schemeClr val="accent1"/>
                </a:solidFill>
              </a:defRPr>
            </a:lvl4pPr>
            <a:lvl5pPr marL="1166813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5pPr>
            <a:lvl6pPr marL="1879600" indent="-228600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IN" sz="2000" dirty="0"/>
              <a:t>Thank You!</a:t>
            </a:r>
            <a:r>
              <a:rPr lang="en-IN" sz="2000" noProof="0" dirty="0"/>
              <a:t> </a:t>
            </a:r>
          </a:p>
        </p:txBody>
      </p:sp>
      <p:sp>
        <p:nvSpPr>
          <p:cNvPr id="6" name="Espace réservé du texte 22">
            <a:extLst>
              <a:ext uri="{FF2B5EF4-FFF2-40B4-BE49-F238E27FC236}">
                <a16:creationId xmlns:a16="http://schemas.microsoft.com/office/drawing/2014/main" id="{313C6947-E990-B6C2-A2FA-AA7FDE3EAC94}"/>
              </a:ext>
            </a:extLst>
          </p:cNvPr>
          <p:cNvSpPr txBox="1">
            <a:spLocks/>
          </p:cNvSpPr>
          <p:nvPr/>
        </p:nvSpPr>
        <p:spPr>
          <a:xfrm>
            <a:off x="6500604" y="3850662"/>
            <a:ext cx="572101" cy="453183"/>
          </a:xfrm>
          <a:prstGeom prst="rect">
            <a:avLst/>
          </a:prstGeom>
        </p:spPr>
        <p:txBody>
          <a:bodyPr vert="horz" wrap="square" lIns="72000" tIns="72000" rIns="72000" bIns="72000" rtlCol="0" anchor="ctr" anchorCtr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975" indent="0" algn="r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IN" sz="2000" b="1" noProof="0" dirty="0">
                <a:solidFill>
                  <a:schemeClr val="bg1"/>
                </a:solidFill>
              </a:rPr>
              <a:t>04.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2C77E2-B771-DCB8-3788-7F68201EC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3896" y="6233482"/>
            <a:ext cx="983675" cy="376547"/>
          </a:xfrm>
          <a:prstGeom prst="rect">
            <a:avLst/>
          </a:prstGeom>
        </p:spPr>
      </p:pic>
      <p:sp>
        <p:nvSpPr>
          <p:cNvPr id="2" name="Espace réservé du texte 18">
            <a:extLst>
              <a:ext uri="{FF2B5EF4-FFF2-40B4-BE49-F238E27FC236}">
                <a16:creationId xmlns:a16="http://schemas.microsoft.com/office/drawing/2014/main" id="{36A968AB-501F-ACC9-3BC7-27321D8194A8}"/>
              </a:ext>
            </a:extLst>
          </p:cNvPr>
          <p:cNvSpPr txBox="1">
            <a:spLocks/>
          </p:cNvSpPr>
          <p:nvPr/>
        </p:nvSpPr>
        <p:spPr>
          <a:xfrm>
            <a:off x="6506046" y="4764794"/>
            <a:ext cx="572101" cy="453183"/>
          </a:xfrm>
          <a:prstGeom prst="rect">
            <a:avLst/>
          </a:prstGeom>
        </p:spPr>
        <p:txBody>
          <a:bodyPr vert="horz" wrap="square" lIns="72000" tIns="72000" rIns="72000" bIns="72000" rtlCol="0" anchor="ctr" anchorCtr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975" indent="0" algn="r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IN" sz="2000" b="1" dirty="0">
                <a:solidFill>
                  <a:schemeClr val="bg1"/>
                </a:solidFill>
              </a:rPr>
              <a:t>06.</a:t>
            </a:r>
          </a:p>
        </p:txBody>
      </p:sp>
      <p:sp>
        <p:nvSpPr>
          <p:cNvPr id="5" name="Espace réservé du texte 20">
            <a:extLst>
              <a:ext uri="{FF2B5EF4-FFF2-40B4-BE49-F238E27FC236}">
                <a16:creationId xmlns:a16="http://schemas.microsoft.com/office/drawing/2014/main" id="{D2CF1A2C-D33E-7586-EE4F-8ED255C0C348}"/>
              </a:ext>
            </a:extLst>
          </p:cNvPr>
          <p:cNvSpPr txBox="1">
            <a:spLocks/>
          </p:cNvSpPr>
          <p:nvPr/>
        </p:nvSpPr>
        <p:spPr>
          <a:xfrm>
            <a:off x="7224700" y="4764727"/>
            <a:ext cx="4152703" cy="453183"/>
          </a:xfrm>
          <a:prstGeom prst="rect">
            <a:avLst/>
          </a:prstGeom>
        </p:spPr>
        <p:txBody>
          <a:bodyPr vert="horz" wrap="square" lIns="72000" tIns="72000" rIns="72000" bIns="72000" rtlCol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8900" indent="-889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Char char=" "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solidFill>
                  <a:schemeClr val="bg1"/>
                </a:solidFill>
              </a:rPr>
              <a:t>Tips &amp; Resources</a:t>
            </a:r>
          </a:p>
        </p:txBody>
      </p:sp>
      <p:sp>
        <p:nvSpPr>
          <p:cNvPr id="9" name="Espace réservé du texte 18">
            <a:extLst>
              <a:ext uri="{FF2B5EF4-FFF2-40B4-BE49-F238E27FC236}">
                <a16:creationId xmlns:a16="http://schemas.microsoft.com/office/drawing/2014/main" id="{7769BA31-3365-7EE7-5F94-938933710906}"/>
              </a:ext>
            </a:extLst>
          </p:cNvPr>
          <p:cNvSpPr txBox="1">
            <a:spLocks/>
          </p:cNvSpPr>
          <p:nvPr/>
        </p:nvSpPr>
        <p:spPr>
          <a:xfrm>
            <a:off x="6500604" y="5221860"/>
            <a:ext cx="572101" cy="453183"/>
          </a:xfrm>
          <a:prstGeom prst="rect">
            <a:avLst/>
          </a:prstGeom>
        </p:spPr>
        <p:txBody>
          <a:bodyPr vert="horz" wrap="square" lIns="72000" tIns="72000" rIns="72000" bIns="72000" rtlCol="0" anchor="ctr" anchorCtr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975" indent="0" algn="r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IN" sz="2000" b="1" dirty="0">
                <a:solidFill>
                  <a:schemeClr val="bg1"/>
                </a:solidFill>
              </a:rPr>
              <a:t>07.</a:t>
            </a:r>
          </a:p>
        </p:txBody>
      </p:sp>
    </p:spTree>
    <p:extLst>
      <p:ext uri="{BB962C8B-B14F-4D97-AF65-F5344CB8AC3E}">
        <p14:creationId xmlns:p14="http://schemas.microsoft.com/office/powerpoint/2010/main" val="3589009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D834C-17F0-07AE-CB41-08F6E7E9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re 288">
            <a:extLst>
              <a:ext uri="{FF2B5EF4-FFF2-40B4-BE49-F238E27FC236}">
                <a16:creationId xmlns:a16="http://schemas.microsoft.com/office/drawing/2014/main" id="{1BE67708-3CEB-BD57-832B-2102A295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91" y="105793"/>
            <a:ext cx="2479636" cy="440872"/>
          </a:xfrm>
        </p:spPr>
        <p:txBody>
          <a:bodyPr/>
          <a:lstStyle/>
          <a:p>
            <a:r>
              <a:rPr lang="en-IN" noProof="0" dirty="0"/>
              <a:t>About Me…</a:t>
            </a:r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A22FA2D6-AF44-CE00-A4FE-55E4AEE5A6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1"/>
          <a:stretch/>
        </p:blipFill>
        <p:spPr>
          <a:xfrm>
            <a:off x="179938" y="636521"/>
            <a:ext cx="2479629" cy="2451364"/>
          </a:xfrm>
        </p:spPr>
      </p:pic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id="{1824FDFE-2F37-9138-3B27-78AD0F4299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9109" y="3142607"/>
            <a:ext cx="2479636" cy="700174"/>
          </a:xfrm>
        </p:spPr>
        <p:txBody>
          <a:bodyPr/>
          <a:lstStyle/>
          <a:p>
            <a:r>
              <a:rPr lang="en-IN" sz="900" b="0" i="1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👋Hi, I am</a:t>
            </a:r>
          </a:p>
          <a:p>
            <a:r>
              <a:rPr lang="en-IN" sz="2400" b="0" noProof="0" dirty="0">
                <a:solidFill>
                  <a:srgbClr val="9D68F7"/>
                </a:solidFill>
              </a:rPr>
              <a:t>Himanshu Goel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8A85A5-E448-D56D-1A3C-6BA108C1FB1B}"/>
              </a:ext>
            </a:extLst>
          </p:cNvPr>
          <p:cNvSpPr/>
          <p:nvPr/>
        </p:nvSpPr>
        <p:spPr>
          <a:xfrm>
            <a:off x="3353670" y="179026"/>
            <a:ext cx="2952266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Experience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D782F4-2AB4-463B-6A35-91D0AE60A6D9}"/>
              </a:ext>
            </a:extLst>
          </p:cNvPr>
          <p:cNvSpPr/>
          <p:nvPr/>
        </p:nvSpPr>
        <p:spPr>
          <a:xfrm>
            <a:off x="2901362" y="1182102"/>
            <a:ext cx="8398698" cy="2008242"/>
          </a:xfrm>
          <a:prstGeom prst="rect">
            <a:avLst/>
          </a:prstGeom>
          <a:noFill/>
        </p:spPr>
        <p:txBody>
          <a:bodyPr wrap="square" lIns="360000" tIns="0" rIns="0" bIns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sz="20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13+ years in web development, BFSI &amp; enterprise apps (Wells Fargo Bank</a:t>
            </a:r>
            <a:r>
              <a:rPr lang="en-IN" sz="20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, Deutsche Bank, Citibank)</a:t>
            </a:r>
            <a:endParaRPr lang="en-IN" sz="2000" noProof="0" dirty="0">
              <a:solidFill>
                <a:srgbClr val="FFFFFF"/>
              </a:solidFill>
              <a:latin typeface="Arial Regular" pitchFamily="34" charset="0"/>
              <a:ea typeface="Arial Regular" pitchFamily="34" charset="-122"/>
              <a:cs typeface="Arial Regular" pitchFamily="34" charset="-12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sz="20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Angular Expert Certified, 10+ years with Angular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Currently building low-code/no-code UI frameworks at SBS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sz="20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Focused on modern UI, accessibility, and product quality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IN" sz="1050" noProof="0" dirty="0">
              <a:solidFill>
                <a:srgbClr val="FFFFFF"/>
              </a:solidFill>
              <a:latin typeface="Arial Regular" pitchFamily="34" charset="0"/>
              <a:ea typeface="Arial Regular" pitchFamily="34" charset="-122"/>
              <a:cs typeface="Arial Regular" pitchFamily="34" charset="-12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0FC0D76-6B6E-FFEC-F6C1-CAF8E9356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410" y="420205"/>
            <a:ext cx="577779" cy="57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4" name="Espace réservé du texte 3">
            <a:extLst>
              <a:ext uri="{FF2B5EF4-FFF2-40B4-BE49-F238E27FC236}">
                <a16:creationId xmlns:a16="http://schemas.microsoft.com/office/drawing/2014/main" id="{26813569-0C2F-0C58-03E6-20B7F1F0F049}"/>
              </a:ext>
            </a:extLst>
          </p:cNvPr>
          <p:cNvSpPr txBox="1">
            <a:spLocks/>
          </p:cNvSpPr>
          <p:nvPr/>
        </p:nvSpPr>
        <p:spPr>
          <a:xfrm>
            <a:off x="920154" y="3567210"/>
            <a:ext cx="1623657" cy="446314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30"/>
              </a:lnSpc>
              <a:buNone/>
            </a:pPr>
            <a:r>
              <a:rPr lang="en-IN" sz="1050" noProof="0" dirty="0">
                <a:solidFill>
                  <a:schemeClr val="accent6">
                    <a:lumMod val="7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Architect @ SBS, Noida</a:t>
            </a:r>
            <a:endParaRPr lang="en-IN" sz="1050" noProof="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80" name="Picture 279">
            <a:extLst>
              <a:ext uri="{FF2B5EF4-FFF2-40B4-BE49-F238E27FC236}">
                <a16:creationId xmlns:a16="http://schemas.microsoft.com/office/drawing/2014/main" id="{BB023710-5036-6617-B011-196CAD9BF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88" y="5715661"/>
            <a:ext cx="511689" cy="372137"/>
          </a:xfrm>
          <a:prstGeom prst="rect">
            <a:avLst/>
          </a:pr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id="{2F614032-C2E4-C4EB-0A93-E3ABCB0E0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2" y="6298509"/>
            <a:ext cx="711911" cy="277068"/>
          </a:xfrm>
          <a:prstGeom prst="rect">
            <a:avLst/>
          </a:prstGeom>
        </p:spPr>
      </p:pic>
      <p:pic>
        <p:nvPicPr>
          <p:cNvPr id="284" name="Picture 283">
            <a:extLst>
              <a:ext uri="{FF2B5EF4-FFF2-40B4-BE49-F238E27FC236}">
                <a16:creationId xmlns:a16="http://schemas.microsoft.com/office/drawing/2014/main" id="{2E61644F-48BE-969F-7EE0-EB51D80AA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996" y="5213331"/>
            <a:ext cx="196671" cy="195893"/>
          </a:xfrm>
          <a:prstGeom prst="rect">
            <a:avLst/>
          </a:prstGeom>
        </p:spPr>
      </p:pic>
      <p:sp>
        <p:nvSpPr>
          <p:cNvPr id="287" name="TextBox 286">
            <a:extLst>
              <a:ext uri="{FF2B5EF4-FFF2-40B4-BE49-F238E27FC236}">
                <a16:creationId xmlns:a16="http://schemas.microsoft.com/office/drawing/2014/main" id="{6205CE6C-4483-6BFC-5EED-DB4C9D4B616F}"/>
              </a:ext>
            </a:extLst>
          </p:cNvPr>
          <p:cNvSpPr txBox="1"/>
          <p:nvPr/>
        </p:nvSpPr>
        <p:spPr>
          <a:xfrm>
            <a:off x="15223" y="6496154"/>
            <a:ext cx="31094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050" noProof="0" dirty="0">
                <a:solidFill>
                  <a:schemeClr val="bg1">
                    <a:lumMod val="50000"/>
                  </a:schemeClr>
                </a:solidFill>
                <a:hlinkClick r:id="rId8"/>
              </a:rPr>
              <a:t>https://www.linkedin.com/in/himanshu-goel-mca/</a:t>
            </a:r>
            <a:endParaRPr lang="en-IN" sz="105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30698A5D-971C-51B0-679C-78215FBF6531}"/>
              </a:ext>
            </a:extLst>
          </p:cNvPr>
          <p:cNvSpPr txBox="1"/>
          <p:nvPr/>
        </p:nvSpPr>
        <p:spPr>
          <a:xfrm>
            <a:off x="36738" y="6034761"/>
            <a:ext cx="22174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050" noProof="0" dirty="0">
                <a:solidFill>
                  <a:schemeClr val="bg1">
                    <a:lumMod val="50000"/>
                  </a:schemeClr>
                </a:solidFill>
                <a:hlinkClick r:id="rId9"/>
              </a:rPr>
              <a:t>https://github.com/HimanshuGoel/</a:t>
            </a:r>
            <a:endParaRPr lang="en-IN" sz="105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5C90461-9EDB-BA09-BEF8-1941AC1DFEC5}"/>
              </a:ext>
            </a:extLst>
          </p:cNvPr>
          <p:cNvSpPr txBox="1"/>
          <p:nvPr/>
        </p:nvSpPr>
        <p:spPr>
          <a:xfrm>
            <a:off x="48614" y="5387824"/>
            <a:ext cx="20855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050" noProof="0" dirty="0">
                <a:solidFill>
                  <a:schemeClr val="bg1">
                    <a:lumMod val="50000"/>
                  </a:schemeClr>
                </a:solidFill>
                <a:hlinkClick r:id="rId10"/>
              </a:rPr>
              <a:t>https://x.com/himanshugoelmca</a:t>
            </a:r>
            <a:endParaRPr lang="en-IN" sz="105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8C4895-3CA3-B675-2DCD-62F70AC82370}"/>
              </a:ext>
            </a:extLst>
          </p:cNvPr>
          <p:cNvSpPr/>
          <p:nvPr/>
        </p:nvSpPr>
        <p:spPr>
          <a:xfrm>
            <a:off x="3698791" y="3812810"/>
            <a:ext cx="5214291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kern="0" noProof="0" dirty="0"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Community &amp; Interests</a:t>
            </a:r>
            <a:endParaRPr kumimoji="0" lang="en-IN" sz="2800" b="0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effectLst/>
              <a:uLnTx/>
              <a:uFillTx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081756-E3AD-0A5D-2995-602C46566C52}"/>
              </a:ext>
            </a:extLst>
          </p:cNvPr>
          <p:cNvSpPr/>
          <p:nvPr/>
        </p:nvSpPr>
        <p:spPr>
          <a:xfrm>
            <a:off x="2901361" y="4815886"/>
            <a:ext cx="8312071" cy="1077218"/>
          </a:xfrm>
          <a:prstGeom prst="rect">
            <a:avLst/>
          </a:prstGeom>
          <a:noFill/>
        </p:spPr>
        <p:txBody>
          <a:bodyPr wrap="square" lIns="360000" tIns="0" rIns="0" bIns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sz="20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Attending tech meetups and conferences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sz="20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Blogger &amp; open-source contributor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sz="20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Love to build side projects, travel, and explore new food. </a:t>
            </a:r>
            <a:r>
              <a:rPr lang="en-US" sz="2000" dirty="0"/>
              <a:t>😋</a:t>
            </a:r>
            <a:endParaRPr lang="en-IN" sz="2000" noProof="0" dirty="0">
              <a:solidFill>
                <a:srgbClr val="FFFFFF"/>
              </a:solidFill>
              <a:latin typeface="Arial Regular" pitchFamily="34" charset="0"/>
              <a:ea typeface="Arial Regular" pitchFamily="34" charset="-122"/>
              <a:cs typeface="Arial Regular" pitchFamily="34" charset="-12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F7F4220-0DBE-5146-5437-1004D527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673" y="4021190"/>
            <a:ext cx="673254" cy="67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17">
            <a:extLst>
              <a:ext uri="{FF2B5EF4-FFF2-40B4-BE49-F238E27FC236}">
                <a16:creationId xmlns:a16="http://schemas.microsoft.com/office/drawing/2014/main" id="{07268AEF-7679-D729-74E0-960F070654F3}"/>
              </a:ext>
            </a:extLst>
          </p:cNvPr>
          <p:cNvCxnSpPr>
            <a:cxnSpLocks/>
          </p:cNvCxnSpPr>
          <p:nvPr/>
        </p:nvCxnSpPr>
        <p:spPr>
          <a:xfrm>
            <a:off x="4254206" y="3644958"/>
            <a:ext cx="5947548" cy="22056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41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3B492-1D3C-9D80-112B-4CBA2AE27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ADC3E7-C9F9-01B6-27A0-3E765114CCFB}"/>
              </a:ext>
            </a:extLst>
          </p:cNvPr>
          <p:cNvSpPr/>
          <p:nvPr/>
        </p:nvSpPr>
        <p:spPr>
          <a:xfrm>
            <a:off x="292256" y="1690969"/>
            <a:ext cx="10467188" cy="738664"/>
          </a:xfrm>
          <a:prstGeom prst="rect">
            <a:avLst/>
          </a:prstGeom>
          <a:noFill/>
        </p:spPr>
        <p:txBody>
          <a:bodyPr wrap="square" lIns="360000" tIns="0" rIns="0" bIns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Everything I’m sharing today reflects </a:t>
            </a:r>
            <a:r>
              <a:rPr lang="en-US" sz="2400" b="1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my own experience and learnings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— </a:t>
            </a:r>
            <a:r>
              <a:rPr lang="en-US" sz="2400" b="1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not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the official view of </a:t>
            </a:r>
            <a:r>
              <a:rPr lang="en-US" sz="2400" dirty="0">
                <a:solidFill>
                  <a:schemeClr val="accent2"/>
                </a:solidFill>
              </a:rPr>
              <a:t>my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</a:t>
            </a:r>
            <a:r>
              <a:rPr lang="en-US" sz="2400" dirty="0">
                <a:solidFill>
                  <a:schemeClr val="accent2"/>
                </a:solidFill>
              </a:rPr>
              <a:t>employer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or </a:t>
            </a:r>
            <a:r>
              <a:rPr lang="en-US" sz="2400" dirty="0">
                <a:solidFill>
                  <a:schemeClr val="accent2"/>
                </a:solidFill>
              </a:rPr>
              <a:t>Scrum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</a:t>
            </a:r>
            <a:r>
              <a:rPr lang="en-US" sz="2400" dirty="0">
                <a:solidFill>
                  <a:schemeClr val="accent2"/>
                </a:solidFill>
              </a:rPr>
              <a:t>Day India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.</a:t>
            </a:r>
            <a:endParaRPr lang="en-IN" sz="2400" noProof="0" dirty="0">
              <a:solidFill>
                <a:srgbClr val="FFFFFF"/>
              </a:solidFill>
              <a:latin typeface="Arial Regular" pitchFamily="34" charset="0"/>
              <a:ea typeface="Arial Regular" pitchFamily="34" charset="-122"/>
              <a:cs typeface="Arial Regular" pitchFamily="34" charset="-12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574BD3-A059-1B15-BB50-5F207FE55A40}"/>
              </a:ext>
            </a:extLst>
          </p:cNvPr>
          <p:cNvSpPr/>
          <p:nvPr/>
        </p:nvSpPr>
        <p:spPr>
          <a:xfrm>
            <a:off x="292256" y="2909790"/>
            <a:ext cx="10650065" cy="369332"/>
          </a:xfrm>
          <a:prstGeom prst="rect">
            <a:avLst/>
          </a:prstGeom>
          <a:noFill/>
        </p:spPr>
        <p:txBody>
          <a:bodyPr wrap="square" lIns="360000" tIns="0" rIns="0" bIns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This session is purely for </a:t>
            </a:r>
            <a:r>
              <a:rPr lang="en-US" sz="2400" b="1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learning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and </a:t>
            </a:r>
            <a:r>
              <a:rPr lang="en-US" sz="2400" b="1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knowledge-sharing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.</a:t>
            </a:r>
            <a:endParaRPr lang="en-IN" sz="2400" noProof="0" dirty="0">
              <a:solidFill>
                <a:srgbClr val="FFFFFF"/>
              </a:solidFill>
              <a:latin typeface="Arial Regular" pitchFamily="34" charset="0"/>
              <a:ea typeface="Arial Regular" pitchFamily="34" charset="-122"/>
              <a:cs typeface="Arial Regular" pitchFamily="34" charset="-12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11AEE3-6F4C-972C-3324-F0DE2289B576}"/>
              </a:ext>
            </a:extLst>
          </p:cNvPr>
          <p:cNvSpPr/>
          <p:nvPr/>
        </p:nvSpPr>
        <p:spPr>
          <a:xfrm>
            <a:off x="292256" y="3703060"/>
            <a:ext cx="10650065" cy="738664"/>
          </a:xfrm>
          <a:prstGeom prst="rect">
            <a:avLst/>
          </a:prstGeom>
          <a:noFill/>
        </p:spPr>
        <p:txBody>
          <a:bodyPr wrap="square" lIns="360000" tIns="0" rIns="0" bIns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Some </a:t>
            </a:r>
            <a:r>
              <a:rPr lang="en-US" sz="2400" dirty="0">
                <a:solidFill>
                  <a:schemeClr val="bg2"/>
                </a:solidFill>
              </a:rPr>
              <a:t>tools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or </a:t>
            </a:r>
            <a:r>
              <a:rPr lang="en-US" sz="2400" dirty="0">
                <a:solidFill>
                  <a:schemeClr val="bg2"/>
                </a:solidFill>
              </a:rPr>
              <a:t>frameworks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mentioned may have </a:t>
            </a:r>
            <a:r>
              <a:rPr lang="en-US" sz="2400" b="1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alternatives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— feel free to explore what works best for you!</a:t>
            </a:r>
            <a:endParaRPr lang="en-IN" sz="2400" noProof="0" dirty="0">
              <a:solidFill>
                <a:srgbClr val="FFFFFF"/>
              </a:solidFill>
              <a:latin typeface="Arial Regular" pitchFamily="34" charset="0"/>
              <a:ea typeface="Arial Regular" pitchFamily="34" charset="-122"/>
              <a:cs typeface="Arial Regular" pitchFamily="34" charset="-12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E5CF5-C41C-1026-9901-F367AC6DFFF7}"/>
              </a:ext>
            </a:extLst>
          </p:cNvPr>
          <p:cNvSpPr/>
          <p:nvPr/>
        </p:nvSpPr>
        <p:spPr>
          <a:xfrm>
            <a:off x="292256" y="4921881"/>
            <a:ext cx="10650065" cy="738664"/>
          </a:xfrm>
          <a:prstGeom prst="rect">
            <a:avLst/>
          </a:prstGeom>
          <a:noFill/>
        </p:spPr>
        <p:txBody>
          <a:bodyPr wrap="square" lIns="360000" tIns="0" rIns="0" bIns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Also, any </a:t>
            </a:r>
            <a:r>
              <a:rPr lang="en-US" sz="2400" b="1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logos</a:t>
            </a:r>
            <a:r>
              <a:rPr lang="en-US" sz="24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or </a:t>
            </a:r>
            <a:r>
              <a:rPr lang="en-US" sz="2400" b="1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screenshots</a:t>
            </a:r>
            <a:r>
              <a:rPr lang="en-US" sz="24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are used for illustration only and belong to their </a:t>
            </a:r>
            <a:r>
              <a:rPr lang="en-US" sz="2400" dirty="0">
                <a:solidFill>
                  <a:schemeClr val="accent2"/>
                </a:solidFill>
              </a:rPr>
              <a:t>respective owners</a:t>
            </a:r>
            <a:r>
              <a:rPr lang="en-US" sz="24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.</a:t>
            </a:r>
            <a:endParaRPr lang="en-IN" sz="2400" noProof="0" dirty="0">
              <a:solidFill>
                <a:srgbClr val="FFFFFF"/>
              </a:solidFill>
              <a:latin typeface="Arial Regular" pitchFamily="34" charset="0"/>
              <a:ea typeface="Arial Regular" pitchFamily="34" charset="-122"/>
              <a:cs typeface="Arial Regular" pitchFamily="34" charset="-12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F403B52D-7529-E2A5-2039-A3F093D46B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497587"/>
            <a:ext cx="5128953" cy="68008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60000" tIns="36000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0" cap="none" spc="-15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Before We Start…</a:t>
            </a:r>
            <a:endParaRPr kumimoji="0" lang="en-IN" sz="44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0" name="Picture 6" descr="Disclaimer Symbol Vector, Caution Icon, Warning Sign Transparent">
            <a:extLst>
              <a:ext uri="{FF2B5EF4-FFF2-40B4-BE49-F238E27FC236}">
                <a16:creationId xmlns:a16="http://schemas.microsoft.com/office/drawing/2014/main" id="{835871E5-B66D-45A1-154D-69DFC4B1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5" y="396165"/>
            <a:ext cx="814647" cy="81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233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84914A88-3387-5006-AE20-D0D077DFC2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0" y="-707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3616CF2E-FCAF-0132-C5B8-8B7D3F85D64B}"/>
              </a:ext>
            </a:extLst>
          </p:cNvPr>
          <p:cNvSpPr/>
          <p:nvPr/>
        </p:nvSpPr>
        <p:spPr>
          <a:xfrm>
            <a:off x="0" y="2024881"/>
            <a:ext cx="7920990" cy="1291729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marL="0" marR="0" lvl="0" indent="0" defTabSz="91440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What is Accessibility?</a:t>
            </a:r>
            <a:endParaRPr kumimoji="0" lang="en-IN" sz="6000" b="0" i="0" u="none" strike="noStrike" kern="0" cap="none" spc="-15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6DC8E0CB-82AC-2F2B-08BE-80AF39949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189" y="3428293"/>
            <a:ext cx="3199208" cy="441063"/>
          </a:xfrm>
        </p:spPr>
        <p:txBody>
          <a:bodyPr/>
          <a:lstStyle/>
          <a:p>
            <a:r>
              <a:rPr lang="en-IN" noProof="0" dirty="0"/>
              <a:t>(abbreviated as a11y)</a:t>
            </a:r>
            <a:endParaRPr lang="en-IN" sz="1800" noProof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C2431F2-C927-B3AB-1797-5663E2A2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190" y="665186"/>
            <a:ext cx="4247727" cy="575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506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470E36B-9720-F2BA-4F0A-E9A4B0936F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0067" y="5342654"/>
            <a:ext cx="2935802" cy="367005"/>
          </a:xfrm>
        </p:spPr>
        <p:txBody>
          <a:bodyPr>
            <a:normAutofit fontScale="77500" lnSpcReduction="20000"/>
          </a:bodyPr>
          <a:lstStyle/>
          <a:p>
            <a:r>
              <a:rPr lang="en-IN" noProof="0" dirty="0"/>
              <a:t>Tim Berners-Lee → Web Developer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74A1D5-5B0A-1261-58C6-FE8EB51F61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4163180" cy="4313806"/>
          </a:xfrm>
        </p:spPr>
        <p:txBody>
          <a:bodyPr>
            <a:noAutofit/>
          </a:bodyPr>
          <a:lstStyle/>
          <a:p>
            <a:r>
              <a:rPr lang="en-IN" sz="3600" noProof="0" dirty="0"/>
              <a:t>The power of the Web is in its </a:t>
            </a:r>
            <a:r>
              <a:rPr lang="en-IN" sz="3600" noProof="0" dirty="0">
                <a:solidFill>
                  <a:schemeClr val="tx2"/>
                </a:solidFill>
              </a:rPr>
              <a:t>universality</a:t>
            </a:r>
            <a:r>
              <a:rPr lang="en-IN" sz="3600" noProof="0" dirty="0"/>
              <a:t>. Accessibility for everyone, regardless of disability, is an </a:t>
            </a:r>
            <a:r>
              <a:rPr lang="en-IN" sz="3600" noProof="0" dirty="0">
                <a:solidFill>
                  <a:schemeClr val="tx2"/>
                </a:solidFill>
              </a:rPr>
              <a:t>essential</a:t>
            </a:r>
            <a:r>
              <a:rPr lang="en-IN" sz="3600" noProof="0" dirty="0"/>
              <a:t> aspect.</a:t>
            </a:r>
          </a:p>
        </p:txBody>
      </p:sp>
      <p:sp>
        <p:nvSpPr>
          <p:cNvPr id="2" name="textruta 9">
            <a:extLst>
              <a:ext uri="{FF2B5EF4-FFF2-40B4-BE49-F238E27FC236}">
                <a16:creationId xmlns:a16="http://schemas.microsoft.com/office/drawing/2014/main" id="{3B05E37D-7B75-1A36-FE98-3CD477B75DCA}"/>
              </a:ext>
            </a:extLst>
          </p:cNvPr>
          <p:cNvSpPr txBox="1"/>
          <p:nvPr/>
        </p:nvSpPr>
        <p:spPr>
          <a:xfrm>
            <a:off x="3698331" y="529449"/>
            <a:ext cx="173231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IN" sz="20000" b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  <p:pic>
        <p:nvPicPr>
          <p:cNvPr id="20" name="Picture Placeholder 19" descr="A person sitting in front of a computer&#10;&#10;AI-generated content may be incorrect.">
            <a:extLst>
              <a:ext uri="{FF2B5EF4-FFF2-40B4-BE49-F238E27FC236}">
                <a16:creationId xmlns:a16="http://schemas.microsoft.com/office/drawing/2014/main" id="{AC52C704-8388-4E2A-7149-6C7B9DF9375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4" t="125" r="8369" b="-125"/>
          <a:stretch/>
        </p:blipFill>
        <p:spPr>
          <a:xfrm>
            <a:off x="6219038" y="529449"/>
            <a:ext cx="4967517" cy="55134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0515DB-EF87-7C3D-0881-233F6321D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520" y="6195197"/>
            <a:ext cx="1388776" cy="3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33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433A4-2BC0-9E37-501A-F217586DA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Une image contenant Visage humain, violette, lèvre, Magenta&#10;&#10;Description générée automatiquement">
            <a:extLst>
              <a:ext uri="{FF2B5EF4-FFF2-40B4-BE49-F238E27FC236}">
                <a16:creationId xmlns:a16="http://schemas.microsoft.com/office/drawing/2014/main" id="{7F1BAE3E-9005-AEAC-6630-5F25DD504C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CB3A9FE-4B1B-B21F-CA96-A589913BD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367005"/>
          </a:xfrm>
        </p:spPr>
        <p:txBody>
          <a:bodyPr/>
          <a:lstStyle/>
          <a:p>
            <a:r>
              <a:rPr lang="en-IN" sz="1800" noProof="0" dirty="0">
                <a:solidFill>
                  <a:schemeClr val="bg1">
                    <a:lumMod val="95000"/>
                  </a:schemeClr>
                </a:solidFill>
                <a:latin typeface="Arial"/>
              </a:rPr>
              <a:t>To Put It Simply...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C569B69-1674-6070-072D-6D658FB853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888040"/>
            <a:ext cx="7541967" cy="1704331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2"/>
                </a:solidFill>
              </a:rPr>
              <a:t>Accessibility </a:t>
            </a:r>
            <a:r>
              <a:rPr lang="en-IN" sz="3200" dirty="0"/>
              <a:t>means making products that work for </a:t>
            </a:r>
            <a:r>
              <a:rPr lang="en-IN" sz="3200" dirty="0">
                <a:solidFill>
                  <a:schemeClr val="accent2"/>
                </a:solidFill>
              </a:rPr>
              <a:t>everyone</a:t>
            </a:r>
            <a:r>
              <a:rPr lang="en-IN" sz="3200" dirty="0"/>
              <a:t>, including people with different disabilities.</a:t>
            </a:r>
          </a:p>
        </p:txBody>
      </p:sp>
    </p:spTree>
    <p:extLst>
      <p:ext uri="{BB962C8B-B14F-4D97-AF65-F5344CB8AC3E}">
        <p14:creationId xmlns:p14="http://schemas.microsoft.com/office/powerpoint/2010/main" val="2012543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A9AEA-CC1D-33AC-0510-64593D911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DD60435B-4521-F32B-0C66-26B3F16E8761}"/>
              </a:ext>
            </a:extLst>
          </p:cNvPr>
          <p:cNvSpPr txBox="1"/>
          <p:nvPr/>
        </p:nvSpPr>
        <p:spPr>
          <a:xfrm>
            <a:off x="443750" y="3260602"/>
            <a:ext cx="3223452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blind user browsing your app with a screen reader.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53E4656-7FC3-E93A-AE5C-AF79F40BCF55}"/>
              </a:ext>
            </a:extLst>
          </p:cNvPr>
          <p:cNvSpPr txBox="1"/>
          <p:nvPr/>
        </p:nvSpPr>
        <p:spPr>
          <a:xfrm>
            <a:off x="424546" y="2725908"/>
            <a:ext cx="32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Vision</a:t>
            </a:r>
          </a:p>
        </p:txBody>
      </p:sp>
      <p:pic>
        <p:nvPicPr>
          <p:cNvPr id="6" name="Espace réservé pour une image  5" descr="Une image contenant Visage humain, violette, lèvre, Magenta&#10;&#10;Description générée automatiquement">
            <a:extLst>
              <a:ext uri="{FF2B5EF4-FFF2-40B4-BE49-F238E27FC236}">
                <a16:creationId xmlns:a16="http://schemas.microsoft.com/office/drawing/2014/main" id="{68A00656-A6D3-B45A-0B6D-7A0D42DB9B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85B77BE-B6B9-F5D8-567B-895482F3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367005"/>
          </a:xfrm>
        </p:spPr>
        <p:txBody>
          <a:bodyPr/>
          <a:lstStyle/>
          <a:p>
            <a:r>
              <a:rPr lang="en-IN" sz="1800" noProof="0" dirty="0">
                <a:solidFill>
                  <a:schemeClr val="bg1">
                    <a:lumMod val="95000"/>
                  </a:schemeClr>
                </a:solidFill>
                <a:latin typeface="Arial"/>
              </a:rPr>
              <a:t>To Put It Simply...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8B45B54-4A76-6579-722C-4A59F2DEE1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888040"/>
            <a:ext cx="7541967" cy="1704331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2"/>
                </a:solidFill>
              </a:rPr>
              <a:t>Accessibility </a:t>
            </a:r>
            <a:r>
              <a:rPr lang="en-IN" sz="3200" dirty="0"/>
              <a:t>means making products that work for </a:t>
            </a:r>
            <a:r>
              <a:rPr lang="en-IN" sz="3200" dirty="0">
                <a:solidFill>
                  <a:schemeClr val="accent2"/>
                </a:solidFill>
              </a:rPr>
              <a:t>everyone</a:t>
            </a:r>
            <a:r>
              <a:rPr lang="en-IN" sz="3200" dirty="0"/>
              <a:t>, including people with different disabilities.</a:t>
            </a:r>
            <a:r>
              <a:rPr lang="en-IN" sz="3200" noProof="0" dirty="0"/>
              <a:t> </a:t>
            </a:r>
          </a:p>
          <a:p>
            <a:endParaRPr lang="en-IN" sz="3200" noProof="0" dirty="0"/>
          </a:p>
        </p:txBody>
      </p:sp>
    </p:spTree>
    <p:extLst>
      <p:ext uri="{BB962C8B-B14F-4D97-AF65-F5344CB8AC3E}">
        <p14:creationId xmlns:p14="http://schemas.microsoft.com/office/powerpoint/2010/main" val="3822874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3C5E9905-D146-67B3-7396-C5D1FC02F218}"/>
              </a:ext>
            </a:extLst>
          </p:cNvPr>
          <p:cNvSpPr txBox="1"/>
          <p:nvPr/>
        </p:nvSpPr>
        <p:spPr>
          <a:xfrm>
            <a:off x="443750" y="3260602"/>
            <a:ext cx="3223452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blind user browsing your app with a screen reader.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17D439E-1A03-C75E-15A5-978B5C5960BF}"/>
              </a:ext>
            </a:extLst>
          </p:cNvPr>
          <p:cNvSpPr txBox="1"/>
          <p:nvPr/>
        </p:nvSpPr>
        <p:spPr>
          <a:xfrm>
            <a:off x="424546" y="2725908"/>
            <a:ext cx="32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Vision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4AD2CAC-1549-41A3-50C1-82225F6A04F1}"/>
              </a:ext>
            </a:extLst>
          </p:cNvPr>
          <p:cNvSpPr txBox="1"/>
          <p:nvPr/>
        </p:nvSpPr>
        <p:spPr>
          <a:xfrm>
            <a:off x="4271214" y="2725908"/>
            <a:ext cx="303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Hearing</a:t>
            </a:r>
          </a:p>
        </p:txBody>
      </p:sp>
      <p:pic>
        <p:nvPicPr>
          <p:cNvPr id="6" name="Espace réservé pour une image  5" descr="Une image contenant Visage humain, violette, lèvre, Magenta&#10;&#10;Description générée automatiquement">
            <a:extLst>
              <a:ext uri="{FF2B5EF4-FFF2-40B4-BE49-F238E27FC236}">
                <a16:creationId xmlns:a16="http://schemas.microsoft.com/office/drawing/2014/main" id="{4FAE4C92-84CC-31AF-D278-1D7EDD747B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D24E91C1-713D-CAD1-942B-605879966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367005"/>
          </a:xfrm>
        </p:spPr>
        <p:txBody>
          <a:bodyPr/>
          <a:lstStyle/>
          <a:p>
            <a:r>
              <a:rPr lang="en-IN" sz="1800" noProof="0" dirty="0">
                <a:solidFill>
                  <a:schemeClr val="bg1">
                    <a:lumMod val="95000"/>
                  </a:schemeClr>
                </a:solidFill>
                <a:latin typeface="Arial"/>
              </a:rPr>
              <a:t>To Put It Simply...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DA8C5C8-10E6-E29B-5B3B-46E0126931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888040"/>
            <a:ext cx="7541967" cy="1704331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2"/>
                </a:solidFill>
              </a:rPr>
              <a:t>Accessibility </a:t>
            </a:r>
            <a:r>
              <a:rPr lang="en-IN" sz="3200" dirty="0"/>
              <a:t>means making products that work for </a:t>
            </a:r>
            <a:r>
              <a:rPr lang="en-IN" sz="3200" dirty="0">
                <a:solidFill>
                  <a:schemeClr val="accent2"/>
                </a:solidFill>
              </a:rPr>
              <a:t>everyone</a:t>
            </a:r>
            <a:r>
              <a:rPr lang="en-IN" sz="3200" dirty="0"/>
              <a:t>, including people with different disabilities.</a:t>
            </a:r>
            <a:r>
              <a:rPr lang="en-IN" sz="3200" noProof="0" dirty="0"/>
              <a:t> </a:t>
            </a:r>
          </a:p>
          <a:p>
            <a:endParaRPr lang="en-IN" sz="3200" noProof="0" dirty="0"/>
          </a:p>
        </p:txBody>
      </p:sp>
      <p:sp>
        <p:nvSpPr>
          <p:cNvPr id="2" name="ZoneTexte 17">
            <a:extLst>
              <a:ext uri="{FF2B5EF4-FFF2-40B4-BE49-F238E27FC236}">
                <a16:creationId xmlns:a16="http://schemas.microsoft.com/office/drawing/2014/main" id="{0DC516E6-55B7-2C71-19B3-29F0B0BDE117}"/>
              </a:ext>
            </a:extLst>
          </p:cNvPr>
          <p:cNvSpPr txBox="1"/>
          <p:nvPr/>
        </p:nvSpPr>
        <p:spPr>
          <a:xfrm>
            <a:off x="4280816" y="3188647"/>
            <a:ext cx="3045343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user who relies on captions to watch your tutorial video.</a:t>
            </a:r>
          </a:p>
        </p:txBody>
      </p:sp>
    </p:spTree>
    <p:extLst>
      <p:ext uri="{BB962C8B-B14F-4D97-AF65-F5344CB8AC3E}">
        <p14:creationId xmlns:p14="http://schemas.microsoft.com/office/powerpoint/2010/main" val="344847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5FCCE-2107-B7DC-4B46-3992997CE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09F3C1AC-7B55-61C3-0E2C-25C0808CD5A4}"/>
              </a:ext>
            </a:extLst>
          </p:cNvPr>
          <p:cNvSpPr txBox="1"/>
          <p:nvPr/>
        </p:nvSpPr>
        <p:spPr>
          <a:xfrm>
            <a:off x="443750" y="3260602"/>
            <a:ext cx="3223452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blind user browsing your app with a screen reader.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E45F652-9FCD-81EF-49EC-7B789C02A989}"/>
              </a:ext>
            </a:extLst>
          </p:cNvPr>
          <p:cNvSpPr txBox="1"/>
          <p:nvPr/>
        </p:nvSpPr>
        <p:spPr>
          <a:xfrm>
            <a:off x="424546" y="2725908"/>
            <a:ext cx="32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Vision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1C9E924-76DF-DC1C-E2B5-A0865D3F13FC}"/>
              </a:ext>
            </a:extLst>
          </p:cNvPr>
          <p:cNvSpPr txBox="1"/>
          <p:nvPr/>
        </p:nvSpPr>
        <p:spPr>
          <a:xfrm>
            <a:off x="4271214" y="2725908"/>
            <a:ext cx="303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Hearing</a:t>
            </a:r>
          </a:p>
        </p:txBody>
      </p:sp>
      <p:pic>
        <p:nvPicPr>
          <p:cNvPr id="6" name="Espace réservé pour une image  5" descr="Une image contenant Visage humain, violette, lèvre, Magenta&#10;&#10;Description générée automatiquement">
            <a:extLst>
              <a:ext uri="{FF2B5EF4-FFF2-40B4-BE49-F238E27FC236}">
                <a16:creationId xmlns:a16="http://schemas.microsoft.com/office/drawing/2014/main" id="{869D9892-1D5F-0962-9B06-920BA90DE1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99A6F2D7-074F-947C-6B5D-E87A2C3AD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367005"/>
          </a:xfrm>
        </p:spPr>
        <p:txBody>
          <a:bodyPr/>
          <a:lstStyle/>
          <a:p>
            <a:r>
              <a:rPr lang="en-IN" sz="1800" noProof="0" dirty="0">
                <a:solidFill>
                  <a:schemeClr val="bg1">
                    <a:lumMod val="95000"/>
                  </a:schemeClr>
                </a:solidFill>
                <a:latin typeface="Arial"/>
              </a:rPr>
              <a:t>To Put It Simply...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BD97F3C-0ED9-4777-40E9-1418BE6D00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888040"/>
            <a:ext cx="7541967" cy="1704331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2"/>
                </a:solidFill>
              </a:rPr>
              <a:t>Accessibility </a:t>
            </a:r>
            <a:r>
              <a:rPr lang="en-IN" sz="3200" dirty="0"/>
              <a:t>means making products that work for </a:t>
            </a:r>
            <a:r>
              <a:rPr lang="en-IN" sz="3200" dirty="0">
                <a:solidFill>
                  <a:schemeClr val="accent2"/>
                </a:solidFill>
              </a:rPr>
              <a:t>everyone</a:t>
            </a:r>
            <a:r>
              <a:rPr lang="en-IN" sz="3200" dirty="0"/>
              <a:t>, including people with different disabilities.</a:t>
            </a:r>
            <a:endParaRPr lang="en-IN" sz="3200" noProof="0" dirty="0"/>
          </a:p>
          <a:p>
            <a:endParaRPr lang="en-IN" sz="3200" noProof="0" dirty="0"/>
          </a:p>
        </p:txBody>
      </p:sp>
      <p:sp>
        <p:nvSpPr>
          <p:cNvPr id="2" name="ZoneTexte 17">
            <a:extLst>
              <a:ext uri="{FF2B5EF4-FFF2-40B4-BE49-F238E27FC236}">
                <a16:creationId xmlns:a16="http://schemas.microsoft.com/office/drawing/2014/main" id="{D3FE1F33-FB1A-F026-2AB2-18F686B2E3B8}"/>
              </a:ext>
            </a:extLst>
          </p:cNvPr>
          <p:cNvSpPr txBox="1"/>
          <p:nvPr/>
        </p:nvSpPr>
        <p:spPr>
          <a:xfrm>
            <a:off x="4280816" y="3188647"/>
            <a:ext cx="3045343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user who relies on captions to watch your tutorial video.</a:t>
            </a:r>
          </a:p>
        </p:txBody>
      </p:sp>
      <p:sp>
        <p:nvSpPr>
          <p:cNvPr id="4" name="ZoneTexte 17">
            <a:extLst>
              <a:ext uri="{FF2B5EF4-FFF2-40B4-BE49-F238E27FC236}">
                <a16:creationId xmlns:a16="http://schemas.microsoft.com/office/drawing/2014/main" id="{48E4C5BF-81EA-F8D4-9D32-2A2252C0D0B8}"/>
              </a:ext>
            </a:extLst>
          </p:cNvPr>
          <p:cNvSpPr txBox="1"/>
          <p:nvPr/>
        </p:nvSpPr>
        <p:spPr>
          <a:xfrm>
            <a:off x="443750" y="5098384"/>
            <a:ext cx="3175470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person with learning difficulty needing clear and simple content.</a:t>
            </a:r>
          </a:p>
        </p:txBody>
      </p:sp>
      <p:sp>
        <p:nvSpPr>
          <p:cNvPr id="5" name="ZoneTexte 18">
            <a:extLst>
              <a:ext uri="{FF2B5EF4-FFF2-40B4-BE49-F238E27FC236}">
                <a16:creationId xmlns:a16="http://schemas.microsoft.com/office/drawing/2014/main" id="{CF2D8C28-A456-13C1-DD54-83FBDE5775B0}"/>
              </a:ext>
            </a:extLst>
          </p:cNvPr>
          <p:cNvSpPr txBox="1"/>
          <p:nvPr/>
        </p:nvSpPr>
        <p:spPr>
          <a:xfrm>
            <a:off x="434148" y="4609677"/>
            <a:ext cx="32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Understanding</a:t>
            </a:r>
          </a:p>
        </p:txBody>
      </p:sp>
    </p:spTree>
    <p:extLst>
      <p:ext uri="{BB962C8B-B14F-4D97-AF65-F5344CB8AC3E}">
        <p14:creationId xmlns:p14="http://schemas.microsoft.com/office/powerpoint/2010/main" val="1497443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703DA-CE88-78C9-C65B-6F2E439F6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F916C534-AA95-A14E-9E38-A2CE9DAE1A9C}"/>
              </a:ext>
            </a:extLst>
          </p:cNvPr>
          <p:cNvSpPr txBox="1"/>
          <p:nvPr/>
        </p:nvSpPr>
        <p:spPr>
          <a:xfrm>
            <a:off x="443750" y="3260602"/>
            <a:ext cx="3223452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blind user browsing your app with a screen reader.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36CCE12-B273-9B55-CAB6-5A73C4C70544}"/>
              </a:ext>
            </a:extLst>
          </p:cNvPr>
          <p:cNvSpPr txBox="1"/>
          <p:nvPr/>
        </p:nvSpPr>
        <p:spPr>
          <a:xfrm>
            <a:off x="424546" y="2725908"/>
            <a:ext cx="32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Vision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04A0901-0201-CBAD-2ED5-0BAD25DF9410}"/>
              </a:ext>
            </a:extLst>
          </p:cNvPr>
          <p:cNvSpPr txBox="1"/>
          <p:nvPr/>
        </p:nvSpPr>
        <p:spPr>
          <a:xfrm>
            <a:off x="4271214" y="2725908"/>
            <a:ext cx="303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Hearing</a:t>
            </a:r>
          </a:p>
        </p:txBody>
      </p:sp>
      <p:pic>
        <p:nvPicPr>
          <p:cNvPr id="6" name="Espace réservé pour une image  5" descr="Une image contenant Visage humain, violette, lèvre, Magenta&#10;&#10;Description générée automatiquement">
            <a:extLst>
              <a:ext uri="{FF2B5EF4-FFF2-40B4-BE49-F238E27FC236}">
                <a16:creationId xmlns:a16="http://schemas.microsoft.com/office/drawing/2014/main" id="{BB37631B-AEA9-AC1A-9CD9-25AB55FB66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713464F-B299-FDAC-D115-E90FCA1EE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367005"/>
          </a:xfrm>
        </p:spPr>
        <p:txBody>
          <a:bodyPr/>
          <a:lstStyle/>
          <a:p>
            <a:r>
              <a:rPr lang="en-IN" sz="1800" noProof="0" dirty="0">
                <a:solidFill>
                  <a:schemeClr val="bg1">
                    <a:lumMod val="95000"/>
                  </a:schemeClr>
                </a:solidFill>
                <a:latin typeface="Arial"/>
              </a:rPr>
              <a:t>To Put It Simply...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28D533C-2299-3D3B-E23E-4B3F117263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888040"/>
            <a:ext cx="7541967" cy="1704331"/>
          </a:xfrm>
        </p:spPr>
        <p:txBody>
          <a:bodyPr>
            <a:normAutofit/>
          </a:bodyPr>
          <a:lstStyle/>
          <a:p>
            <a:r>
              <a:rPr lang="en-IN" sz="3200" noProof="0" dirty="0">
                <a:solidFill>
                  <a:schemeClr val="bg2"/>
                </a:solidFill>
              </a:rPr>
              <a:t>Accessibility </a:t>
            </a:r>
            <a:r>
              <a:rPr lang="en-IN" sz="3200" noProof="0" dirty="0"/>
              <a:t>means making products that work for </a:t>
            </a:r>
            <a:r>
              <a:rPr lang="en-IN" sz="3200" noProof="0" dirty="0">
                <a:solidFill>
                  <a:schemeClr val="accent2"/>
                </a:solidFill>
              </a:rPr>
              <a:t>everyone</a:t>
            </a:r>
            <a:r>
              <a:rPr lang="en-IN" sz="3200" noProof="0" dirty="0"/>
              <a:t>, including people with different disabilities. </a:t>
            </a:r>
          </a:p>
          <a:p>
            <a:endParaRPr lang="en-IN" sz="3200" noProof="0" dirty="0"/>
          </a:p>
        </p:txBody>
      </p:sp>
      <p:sp>
        <p:nvSpPr>
          <p:cNvPr id="2" name="ZoneTexte 17">
            <a:extLst>
              <a:ext uri="{FF2B5EF4-FFF2-40B4-BE49-F238E27FC236}">
                <a16:creationId xmlns:a16="http://schemas.microsoft.com/office/drawing/2014/main" id="{4894F08E-A297-0F3A-31E1-FBAAAD2225B8}"/>
              </a:ext>
            </a:extLst>
          </p:cNvPr>
          <p:cNvSpPr txBox="1"/>
          <p:nvPr/>
        </p:nvSpPr>
        <p:spPr>
          <a:xfrm>
            <a:off x="4280816" y="3188647"/>
            <a:ext cx="3045343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user who relies on captions to watch your tutorial video</a:t>
            </a:r>
          </a:p>
        </p:txBody>
      </p:sp>
      <p:sp>
        <p:nvSpPr>
          <p:cNvPr id="4" name="ZoneTexte 17">
            <a:extLst>
              <a:ext uri="{FF2B5EF4-FFF2-40B4-BE49-F238E27FC236}">
                <a16:creationId xmlns:a16="http://schemas.microsoft.com/office/drawing/2014/main" id="{B05375AC-2129-68EE-4FF2-DA03CF01C02E}"/>
              </a:ext>
            </a:extLst>
          </p:cNvPr>
          <p:cNvSpPr txBox="1"/>
          <p:nvPr/>
        </p:nvSpPr>
        <p:spPr>
          <a:xfrm>
            <a:off x="443750" y="5098384"/>
            <a:ext cx="3175470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person with learning difficulty needing clear and simple content.</a:t>
            </a:r>
          </a:p>
        </p:txBody>
      </p:sp>
      <p:sp>
        <p:nvSpPr>
          <p:cNvPr id="5" name="ZoneTexte 18">
            <a:extLst>
              <a:ext uri="{FF2B5EF4-FFF2-40B4-BE49-F238E27FC236}">
                <a16:creationId xmlns:a16="http://schemas.microsoft.com/office/drawing/2014/main" id="{D1A799F0-10AB-46B8-D0E9-3A689503BE6B}"/>
              </a:ext>
            </a:extLst>
          </p:cNvPr>
          <p:cNvSpPr txBox="1"/>
          <p:nvPr/>
        </p:nvSpPr>
        <p:spPr>
          <a:xfrm>
            <a:off x="434148" y="4609677"/>
            <a:ext cx="32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Understanding</a:t>
            </a:r>
          </a:p>
        </p:txBody>
      </p:sp>
      <p:sp>
        <p:nvSpPr>
          <p:cNvPr id="7" name="ZoneTexte 17">
            <a:extLst>
              <a:ext uri="{FF2B5EF4-FFF2-40B4-BE49-F238E27FC236}">
                <a16:creationId xmlns:a16="http://schemas.microsoft.com/office/drawing/2014/main" id="{91EC0016-E929-0405-53A6-1DE56813273E}"/>
              </a:ext>
            </a:extLst>
          </p:cNvPr>
          <p:cNvSpPr txBox="1"/>
          <p:nvPr/>
        </p:nvSpPr>
        <p:spPr>
          <a:xfrm>
            <a:off x="4354211" y="5125423"/>
            <a:ext cx="3045343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user who can't use a mouse and uses only a keyboard.</a:t>
            </a:r>
          </a:p>
        </p:txBody>
      </p:sp>
      <p:sp>
        <p:nvSpPr>
          <p:cNvPr id="9" name="ZoneTexte 18">
            <a:extLst>
              <a:ext uri="{FF2B5EF4-FFF2-40B4-BE49-F238E27FC236}">
                <a16:creationId xmlns:a16="http://schemas.microsoft.com/office/drawing/2014/main" id="{8899031D-90F9-54D2-34E4-B9C7AAE693C0}"/>
              </a:ext>
            </a:extLst>
          </p:cNvPr>
          <p:cNvSpPr txBox="1"/>
          <p:nvPr/>
        </p:nvSpPr>
        <p:spPr>
          <a:xfrm>
            <a:off x="4344609" y="4636716"/>
            <a:ext cx="303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Mobility</a:t>
            </a:r>
          </a:p>
        </p:txBody>
      </p:sp>
    </p:spTree>
    <p:extLst>
      <p:ext uri="{BB962C8B-B14F-4D97-AF65-F5344CB8AC3E}">
        <p14:creationId xmlns:p14="http://schemas.microsoft.com/office/powerpoint/2010/main" val="1851605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E18F6-C1DC-61EF-74D5-D86F89D53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6DBB7E77-66DD-6C82-3487-5809D4E5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7492" y="0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E1F39FFB-57EB-B975-EB0B-28999BDFC2AA}"/>
              </a:ext>
            </a:extLst>
          </p:cNvPr>
          <p:cNvSpPr/>
          <p:nvPr/>
        </p:nvSpPr>
        <p:spPr>
          <a:xfrm>
            <a:off x="1298121" y="2496378"/>
            <a:ext cx="9266465" cy="1291729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marL="0" marR="0" lvl="0" indent="0" defTabSz="91440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Let’s Test Our Awareness!</a:t>
            </a:r>
            <a:endParaRPr kumimoji="0" lang="en-IN" sz="6000" b="0" i="0" u="none" strike="noStrike" kern="0" cap="none" spc="-15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53166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7395C-8CEB-BFA8-29A7-37BCBFECD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8850730-A4CA-A30A-3FB0-001D0278E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22" y="2459668"/>
            <a:ext cx="7566024" cy="2786226"/>
          </a:xfrm>
        </p:spPr>
        <p:txBody>
          <a:bodyPr/>
          <a:lstStyle/>
          <a:p>
            <a:pPr marL="0" indent="0">
              <a:buNone/>
            </a:pPr>
            <a:r>
              <a:rPr lang="en-IN" sz="2400" b="1" noProof="0" dirty="0"/>
              <a:t>Types of Accessibility Needs</a:t>
            </a: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id="{CDB70FAB-78A7-3E7C-3F12-14C1A1DC4F90}"/>
              </a:ext>
            </a:extLst>
          </p:cNvPr>
          <p:cNvSpPr txBox="1">
            <a:spLocks/>
          </p:cNvSpPr>
          <p:nvPr/>
        </p:nvSpPr>
        <p:spPr>
          <a:xfrm>
            <a:off x="257175" y="3301494"/>
            <a:ext cx="2520448" cy="1414488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IN" sz="2800" b="1" noProof="0" dirty="0">
                <a:solidFill>
                  <a:schemeClr val="tx2"/>
                </a:solidFill>
              </a:rPr>
              <a:t>Permanent</a:t>
            </a:r>
          </a:p>
          <a:p>
            <a:pPr algn="ctr">
              <a:spcBef>
                <a:spcPts val="600"/>
              </a:spcBef>
            </a:pPr>
            <a:r>
              <a:rPr lang="en-IN" sz="1400" noProof="0" dirty="0">
                <a:solidFill>
                  <a:schemeClr val="bg1"/>
                </a:solidFill>
              </a:rPr>
              <a:t>A person born blind or with a missing limb</a:t>
            </a: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327288B7-D6F1-326C-EBF3-21E0B155EA2D}"/>
              </a:ext>
            </a:extLst>
          </p:cNvPr>
          <p:cNvSpPr txBox="1"/>
          <p:nvPr/>
        </p:nvSpPr>
        <p:spPr>
          <a:xfrm>
            <a:off x="2782310" y="3301495"/>
            <a:ext cx="2520448" cy="1414488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IN" sz="2800" b="1" noProof="0" dirty="0">
                <a:solidFill>
                  <a:schemeClr val="accent3"/>
                </a:solidFill>
              </a:rPr>
              <a:t>Temporary</a:t>
            </a:r>
          </a:p>
          <a:p>
            <a:pPr algn="ctr">
              <a:spcBef>
                <a:spcPts val="600"/>
              </a:spcBef>
            </a:pPr>
            <a:r>
              <a:rPr lang="en-IN" sz="1400" noProof="0" dirty="0">
                <a:solidFill>
                  <a:schemeClr val="bg1"/>
                </a:solidFill>
              </a:rPr>
              <a:t>A broken arm, eye surgery, or ear infection</a:t>
            </a:r>
          </a:p>
        </p:txBody>
      </p:sp>
      <p:sp>
        <p:nvSpPr>
          <p:cNvPr id="12" name="TextBox 31">
            <a:extLst>
              <a:ext uri="{FF2B5EF4-FFF2-40B4-BE49-F238E27FC236}">
                <a16:creationId xmlns:a16="http://schemas.microsoft.com/office/drawing/2014/main" id="{E17937AD-3DCC-3188-A300-48F03F9E802C}"/>
              </a:ext>
            </a:extLst>
          </p:cNvPr>
          <p:cNvSpPr txBox="1"/>
          <p:nvPr/>
        </p:nvSpPr>
        <p:spPr>
          <a:xfrm>
            <a:off x="5302750" y="3301495"/>
            <a:ext cx="2520448" cy="1414488"/>
          </a:xfrm>
          <a:prstGeom prst="rect">
            <a:avLst/>
          </a:prstGeom>
          <a:noFill/>
        </p:spPr>
        <p:txBody>
          <a:bodyPr wrap="square" rtlCol="0" anchor="ctr">
            <a:normAutofit fontScale="77500" lnSpcReduction="20000"/>
          </a:bodyPr>
          <a:lstStyle/>
          <a:p>
            <a:pPr algn="ctr"/>
            <a:endParaRPr lang="en-IN" sz="2800" b="1" noProof="0" dirty="0">
              <a:solidFill>
                <a:schemeClr val="accent1"/>
              </a:solidFill>
            </a:endParaRPr>
          </a:p>
          <a:p>
            <a:pPr algn="ctr"/>
            <a:r>
              <a:rPr lang="en-IN" sz="3600" b="1" noProof="0" dirty="0">
                <a:solidFill>
                  <a:schemeClr val="accent1"/>
                </a:solidFill>
              </a:rPr>
              <a:t>Situational</a:t>
            </a:r>
          </a:p>
          <a:p>
            <a:pPr algn="ctr">
              <a:spcBef>
                <a:spcPts val="600"/>
              </a:spcBef>
            </a:pPr>
            <a:r>
              <a:rPr lang="en-IN" sz="1500" noProof="0" dirty="0">
                <a:solidFill>
                  <a:schemeClr val="bg1"/>
                </a:solidFill>
              </a:rPr>
              <a:t>Using a phone in bright sunlight</a:t>
            </a:r>
          </a:p>
          <a:p>
            <a:pPr algn="ctr">
              <a:spcBef>
                <a:spcPts val="600"/>
              </a:spcBef>
            </a:pPr>
            <a:r>
              <a:rPr lang="en-IN" sz="1500" noProof="0" dirty="0">
                <a:solidFill>
                  <a:schemeClr val="bg1"/>
                </a:solidFill>
              </a:rPr>
              <a:t>Watching a video in a noisy train</a:t>
            </a:r>
          </a:p>
          <a:p>
            <a:pPr algn="ctr">
              <a:spcBef>
                <a:spcPts val="600"/>
              </a:spcBef>
            </a:pPr>
            <a:r>
              <a:rPr lang="en-IN" sz="1500" noProof="0" dirty="0">
                <a:solidFill>
                  <a:schemeClr val="bg1"/>
                </a:solidFill>
              </a:rPr>
              <a:t>Holding a baby with one hand</a:t>
            </a:r>
          </a:p>
        </p:txBody>
      </p:sp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E24D8399-A7AA-E240-6EBA-7BBA5CE11360}"/>
              </a:ext>
            </a:extLst>
          </p:cNvPr>
          <p:cNvCxnSpPr>
            <a:cxnSpLocks/>
          </p:cNvCxnSpPr>
          <p:nvPr/>
        </p:nvCxnSpPr>
        <p:spPr>
          <a:xfrm flipH="1">
            <a:off x="5302750" y="3207224"/>
            <a:ext cx="8" cy="16379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1">
            <a:extLst>
              <a:ext uri="{FF2B5EF4-FFF2-40B4-BE49-F238E27FC236}">
                <a16:creationId xmlns:a16="http://schemas.microsoft.com/office/drawing/2014/main" id="{99666F6F-FED2-29B9-B911-2881715E7A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0797" y="469693"/>
            <a:ext cx="7760400" cy="127419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accent2"/>
                    </a:gs>
                    <a:gs pos="0">
                      <a:schemeClr val="bg1"/>
                    </a:gs>
                  </a:gsLst>
                  <a:lin ang="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Accessibility also helps people in a variety of situations – not just with long-term disabilities.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57FC31C-CCFE-3FE6-036B-E26DDC2FBE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FBC1E2-16DF-0C9C-A0E0-ECA8505F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244" y="1009044"/>
            <a:ext cx="3670484" cy="410028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FED39ADD-BA22-1A3A-B120-3FDEA0E09AA3}"/>
              </a:ext>
            </a:extLst>
          </p:cNvPr>
          <p:cNvCxnSpPr>
            <a:cxnSpLocks/>
          </p:cNvCxnSpPr>
          <p:nvPr/>
        </p:nvCxnSpPr>
        <p:spPr>
          <a:xfrm flipH="1">
            <a:off x="2762478" y="3207224"/>
            <a:ext cx="8" cy="16379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667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B1DEC-7FC0-3936-DA80-8F9437CCF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904C97AF-3C31-0CC4-75CE-0F7E49F9DC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7492" y="0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8F48E6C2-4B35-C6B3-D952-85096D8341C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64096" y="2472091"/>
            <a:ext cx="8707677" cy="12917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60000" tIns="36000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Why Accessibility Matters</a:t>
            </a:r>
            <a:endParaRPr kumimoji="0" lang="en-IN" sz="6000" b="0" i="0" u="none" strike="noStrike" kern="0" cap="none" spc="-15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396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11A4-9586-3B55-A012-476AE0611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15775CD-1FB1-102E-C48C-69824D60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31775"/>
            <a:ext cx="11596687" cy="440872"/>
          </a:xfrm>
        </p:spPr>
        <p:txBody>
          <a:bodyPr/>
          <a:lstStyle/>
          <a:p>
            <a:r>
              <a:rPr lang="en-IN" noProof="0" dirty="0"/>
              <a:t>4 Simple Reasons to </a:t>
            </a:r>
            <a:r>
              <a:rPr lang="en-IN" dirty="0"/>
              <a:t>Care About Accessibility</a:t>
            </a:r>
            <a:endParaRPr lang="en-IN" sz="1800" noProof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7188144-76F3-4A95-F956-43185FEEA2A1}"/>
              </a:ext>
            </a:extLst>
          </p:cNvPr>
          <p:cNvSpPr/>
          <p:nvPr/>
        </p:nvSpPr>
        <p:spPr>
          <a:xfrm>
            <a:off x="777835" y="1040353"/>
            <a:ext cx="4282238" cy="2589388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20BCE8A-A915-6B48-67CE-46F99805FCA5}"/>
              </a:ext>
            </a:extLst>
          </p:cNvPr>
          <p:cNvSpPr txBox="1"/>
          <p:nvPr/>
        </p:nvSpPr>
        <p:spPr>
          <a:xfrm>
            <a:off x="1140985" y="192939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The web is a public space — everyone deserves full access.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92FE7C9-6037-5E32-C146-A6B3666554EB}"/>
              </a:ext>
            </a:extLst>
          </p:cNvPr>
          <p:cNvSpPr txBox="1"/>
          <p:nvPr/>
        </p:nvSpPr>
        <p:spPr>
          <a:xfrm>
            <a:off x="1140986" y="1347522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#1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53930BE-ABAB-8805-1062-71291391C50B}"/>
              </a:ext>
            </a:extLst>
          </p:cNvPr>
          <p:cNvSpPr txBox="1"/>
          <p:nvPr/>
        </p:nvSpPr>
        <p:spPr>
          <a:xfrm>
            <a:off x="1140986" y="1548690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Digital Equality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5FA9F266-E454-4118-98E5-049EF54289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6898" y="1519379"/>
            <a:ext cx="266644" cy="268061"/>
          </a:xfrm>
          <a:prstGeom prst="rect">
            <a:avLst/>
          </a:prstGeom>
        </p:spPr>
      </p:pic>
      <p:sp>
        <p:nvSpPr>
          <p:cNvPr id="14" name="ZoneTexte 24">
            <a:extLst>
              <a:ext uri="{FF2B5EF4-FFF2-40B4-BE49-F238E27FC236}">
                <a16:creationId xmlns:a16="http://schemas.microsoft.com/office/drawing/2014/main" id="{BC066926-70D8-1F7B-740B-F3BD72098AB1}"/>
              </a:ext>
            </a:extLst>
          </p:cNvPr>
          <p:cNvSpPr txBox="1"/>
          <p:nvPr/>
        </p:nvSpPr>
        <p:spPr>
          <a:xfrm>
            <a:off x="1156346" y="248502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It’s not just good tech, it’s digital justice.</a:t>
            </a:r>
          </a:p>
        </p:txBody>
      </p:sp>
    </p:spTree>
    <p:extLst>
      <p:ext uri="{BB962C8B-B14F-4D97-AF65-F5344CB8AC3E}">
        <p14:creationId xmlns:p14="http://schemas.microsoft.com/office/powerpoint/2010/main" val="2024263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94D8D-4E32-5798-E45C-1BA3361A2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0493741-4FDE-92DE-29EC-4A07970B8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31775"/>
            <a:ext cx="11596687" cy="440872"/>
          </a:xfrm>
        </p:spPr>
        <p:txBody>
          <a:bodyPr/>
          <a:lstStyle/>
          <a:p>
            <a:r>
              <a:rPr lang="en-IN" noProof="0" dirty="0"/>
              <a:t>4 Simple Reasons to </a:t>
            </a:r>
            <a:r>
              <a:rPr lang="en-IN" dirty="0"/>
              <a:t>Care About Accessibility</a:t>
            </a:r>
            <a:endParaRPr lang="en-IN" sz="1800" noProof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A2EE3E9-CFCE-7001-C149-8C99D91396CC}"/>
              </a:ext>
            </a:extLst>
          </p:cNvPr>
          <p:cNvSpPr/>
          <p:nvPr/>
        </p:nvSpPr>
        <p:spPr>
          <a:xfrm>
            <a:off x="777835" y="1040353"/>
            <a:ext cx="4282238" cy="2589388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787B10B-EEAD-CA5E-FF32-A1993E3EFAFF}"/>
              </a:ext>
            </a:extLst>
          </p:cNvPr>
          <p:cNvSpPr txBox="1"/>
          <p:nvPr/>
        </p:nvSpPr>
        <p:spPr>
          <a:xfrm>
            <a:off x="1140985" y="192939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The web is a public space — everyone deserves full access.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52625F81-3B0E-EC53-D4CA-5C7B252594AA}"/>
              </a:ext>
            </a:extLst>
          </p:cNvPr>
          <p:cNvSpPr/>
          <p:nvPr/>
        </p:nvSpPr>
        <p:spPr>
          <a:xfrm>
            <a:off x="5699972" y="1019112"/>
            <a:ext cx="4061545" cy="2583671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255F8A5-5B3A-70F5-1695-9096AFFF24E9}"/>
              </a:ext>
            </a:extLst>
          </p:cNvPr>
          <p:cNvSpPr txBox="1"/>
          <p:nvPr/>
        </p:nvSpPr>
        <p:spPr>
          <a:xfrm>
            <a:off x="5972819" y="1747772"/>
            <a:ext cx="3428233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IN" sz="1400" kern="0" dirty="0">
                <a:solidFill>
                  <a:schemeClr val="bg1">
                    <a:lumMod val="65000"/>
                  </a:schemeClr>
                </a:solidFill>
              </a:rPr>
              <a:t>Required by laws like Section 508 in US, European Accessibility Act 2025 (EAA), and similar laws exists worldwide.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7CA2F5A-99B4-DA50-A651-A1D794C60780}"/>
              </a:ext>
            </a:extLst>
          </p:cNvPr>
          <p:cNvSpPr txBox="1"/>
          <p:nvPr/>
        </p:nvSpPr>
        <p:spPr>
          <a:xfrm>
            <a:off x="1140986" y="1347522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#1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48CCD6E-EDC0-880F-EC2B-CD98ABAA49BB}"/>
              </a:ext>
            </a:extLst>
          </p:cNvPr>
          <p:cNvSpPr txBox="1"/>
          <p:nvPr/>
        </p:nvSpPr>
        <p:spPr>
          <a:xfrm>
            <a:off x="5972820" y="1267354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#2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4745B68-4E26-DBB3-442D-BDD8826149DF}"/>
              </a:ext>
            </a:extLst>
          </p:cNvPr>
          <p:cNvSpPr txBox="1"/>
          <p:nvPr/>
        </p:nvSpPr>
        <p:spPr>
          <a:xfrm>
            <a:off x="1140986" y="1548690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Digital Equality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E152082C-9068-3372-C67E-91E31C9AF343}"/>
              </a:ext>
            </a:extLst>
          </p:cNvPr>
          <p:cNvSpPr txBox="1"/>
          <p:nvPr/>
        </p:nvSpPr>
        <p:spPr>
          <a:xfrm>
            <a:off x="5972819" y="1408923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kern="0" noProof="0" dirty="0"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</a:rPr>
              <a:t>Legal Requirement</a:t>
            </a:r>
            <a:endParaRPr kumimoji="0" lang="en-IN" sz="200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A665FF"/>
                  </a:gs>
                </a:gsLst>
                <a:lin ang="0" scaled="1"/>
              </a:gradFill>
              <a:effectLst/>
              <a:uLnTx/>
              <a:uFillTx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4B5E0F8-48C2-A89E-222F-C5E2EC376A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6898" y="1519379"/>
            <a:ext cx="266644" cy="268061"/>
          </a:xfrm>
          <a:prstGeom prst="rect">
            <a:avLst/>
          </a:prstGeom>
        </p:spPr>
      </p:pic>
      <p:sp>
        <p:nvSpPr>
          <p:cNvPr id="12" name="ZoneTexte 27">
            <a:extLst>
              <a:ext uri="{FF2B5EF4-FFF2-40B4-BE49-F238E27FC236}">
                <a16:creationId xmlns:a16="http://schemas.microsoft.com/office/drawing/2014/main" id="{78ED5B69-E4C0-67A7-6A83-582020A8AD9F}"/>
              </a:ext>
            </a:extLst>
          </p:cNvPr>
          <p:cNvSpPr txBox="1"/>
          <p:nvPr/>
        </p:nvSpPr>
        <p:spPr>
          <a:xfrm>
            <a:off x="5972818" y="2479728"/>
            <a:ext cx="3428233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Based on global standards like WCAG (Web Content Accessibility Guidelines).</a:t>
            </a:r>
          </a:p>
        </p:txBody>
      </p:sp>
      <p:sp>
        <p:nvSpPr>
          <p:cNvPr id="13" name="ZoneTexte 27">
            <a:extLst>
              <a:ext uri="{FF2B5EF4-FFF2-40B4-BE49-F238E27FC236}">
                <a16:creationId xmlns:a16="http://schemas.microsoft.com/office/drawing/2014/main" id="{7A5C9C67-0D8D-A80C-23DE-CF9410091198}"/>
              </a:ext>
            </a:extLst>
          </p:cNvPr>
          <p:cNvSpPr txBox="1"/>
          <p:nvPr/>
        </p:nvSpPr>
        <p:spPr>
          <a:xfrm>
            <a:off x="5972818" y="2996240"/>
            <a:ext cx="3428233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Avoids legal risks and promotes ethical responsibility.</a:t>
            </a:r>
          </a:p>
        </p:txBody>
      </p:sp>
      <p:sp>
        <p:nvSpPr>
          <p:cNvPr id="14" name="ZoneTexte 24">
            <a:extLst>
              <a:ext uri="{FF2B5EF4-FFF2-40B4-BE49-F238E27FC236}">
                <a16:creationId xmlns:a16="http://schemas.microsoft.com/office/drawing/2014/main" id="{B7581F3A-52B0-60CF-11C4-304377024862}"/>
              </a:ext>
            </a:extLst>
          </p:cNvPr>
          <p:cNvSpPr txBox="1"/>
          <p:nvPr/>
        </p:nvSpPr>
        <p:spPr>
          <a:xfrm>
            <a:off x="1156346" y="248502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It’s not just good tech, it’s digital justice.</a:t>
            </a:r>
          </a:p>
        </p:txBody>
      </p:sp>
      <p:grpSp>
        <p:nvGrpSpPr>
          <p:cNvPr id="44" name="Group 106">
            <a:extLst>
              <a:ext uri="{FF2B5EF4-FFF2-40B4-BE49-F238E27FC236}">
                <a16:creationId xmlns:a16="http://schemas.microsoft.com/office/drawing/2014/main" id="{FE5BBC31-D4BB-CA7F-586C-EA8208A4B0E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00938" y="1386983"/>
            <a:ext cx="400110" cy="400110"/>
            <a:chOff x="5715" y="3062"/>
            <a:chExt cx="270" cy="270"/>
          </a:xfrm>
        </p:grpSpPr>
        <p:sp>
          <p:nvSpPr>
            <p:cNvPr id="45" name="Oval 107">
              <a:extLst>
                <a:ext uri="{FF2B5EF4-FFF2-40B4-BE49-F238E27FC236}">
                  <a16:creationId xmlns:a16="http://schemas.microsoft.com/office/drawing/2014/main" id="{9DC9EB14-54C1-BB72-55EB-62810FB2C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7" y="3114"/>
              <a:ext cx="166" cy="167"/>
            </a:xfrm>
            <a:prstGeom prst="ellips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F5CFA943-2A88-4963-87BC-19761E11B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" y="3138"/>
              <a:ext cx="94" cy="101"/>
            </a:xfrm>
            <a:custGeom>
              <a:avLst/>
              <a:gdLst>
                <a:gd name="T0" fmla="*/ 28 w 64"/>
                <a:gd name="T1" fmla="*/ 52 h 68"/>
                <a:gd name="T2" fmla="*/ 40 w 64"/>
                <a:gd name="T3" fmla="*/ 32 h 68"/>
                <a:gd name="T4" fmla="*/ 40 w 64"/>
                <a:gd name="T5" fmla="*/ 28 h 68"/>
                <a:gd name="T6" fmla="*/ 42 w 64"/>
                <a:gd name="T7" fmla="*/ 16 h 68"/>
                <a:gd name="T8" fmla="*/ 28 w 64"/>
                <a:gd name="T9" fmla="*/ 4 h 68"/>
                <a:gd name="T10" fmla="*/ 28 w 64"/>
                <a:gd name="T11" fmla="*/ 8 h 68"/>
                <a:gd name="T12" fmla="*/ 11 w 64"/>
                <a:gd name="T13" fmla="*/ 28 h 68"/>
                <a:gd name="T14" fmla="*/ 0 w 64"/>
                <a:gd name="T15" fmla="*/ 28 h 68"/>
                <a:gd name="T16" fmla="*/ 0 w 64"/>
                <a:gd name="T17" fmla="*/ 64 h 68"/>
                <a:gd name="T18" fmla="*/ 12 w 64"/>
                <a:gd name="T19" fmla="*/ 64 h 68"/>
                <a:gd name="T20" fmla="*/ 24 w 64"/>
                <a:gd name="T21" fmla="*/ 68 h 68"/>
                <a:gd name="T22" fmla="*/ 54 w 64"/>
                <a:gd name="T23" fmla="*/ 68 h 68"/>
                <a:gd name="T24" fmla="*/ 59 w 64"/>
                <a:gd name="T25" fmla="*/ 62 h 68"/>
                <a:gd name="T26" fmla="*/ 63 w 64"/>
                <a:gd name="T27" fmla="*/ 38 h 68"/>
                <a:gd name="T28" fmla="*/ 55 w 64"/>
                <a:gd name="T29" fmla="*/ 28 h 68"/>
                <a:gd name="T30" fmla="*/ 48 w 64"/>
                <a:gd name="T31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8">
                  <a:moveTo>
                    <a:pt x="28" y="52"/>
                  </a:moveTo>
                  <a:cubicBezTo>
                    <a:pt x="35" y="47"/>
                    <a:pt x="40" y="40"/>
                    <a:pt x="40" y="32"/>
                  </a:cubicBezTo>
                  <a:cubicBezTo>
                    <a:pt x="40" y="32"/>
                    <a:pt x="40" y="29"/>
                    <a:pt x="40" y="28"/>
                  </a:cubicBezTo>
                  <a:cubicBezTo>
                    <a:pt x="40" y="27"/>
                    <a:pt x="42" y="22"/>
                    <a:pt x="42" y="16"/>
                  </a:cubicBezTo>
                  <a:cubicBezTo>
                    <a:pt x="42" y="1"/>
                    <a:pt x="28" y="0"/>
                    <a:pt x="28" y="4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17"/>
                    <a:pt x="15" y="28"/>
                    <a:pt x="11" y="28"/>
                  </a:cubicBezTo>
                  <a:cubicBezTo>
                    <a:pt x="9" y="28"/>
                    <a:pt x="0" y="28"/>
                    <a:pt x="0" y="2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8" y="64"/>
                    <a:pt x="16" y="68"/>
                    <a:pt x="24" y="68"/>
                  </a:cubicBezTo>
                  <a:cubicBezTo>
                    <a:pt x="26" y="68"/>
                    <a:pt x="54" y="68"/>
                    <a:pt x="54" y="68"/>
                  </a:cubicBezTo>
                  <a:cubicBezTo>
                    <a:pt x="56" y="68"/>
                    <a:pt x="59" y="65"/>
                    <a:pt x="59" y="62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3"/>
                    <a:pt x="60" y="28"/>
                    <a:pt x="55" y="28"/>
                  </a:cubicBezTo>
                  <a:cubicBezTo>
                    <a:pt x="48" y="28"/>
                    <a:pt x="48" y="28"/>
                    <a:pt x="48" y="28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E37D48E8-5758-F821-C9F5-DD3080968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" y="3062"/>
              <a:ext cx="270" cy="270"/>
            </a:xfrm>
            <a:custGeom>
              <a:avLst/>
              <a:gdLst>
                <a:gd name="T0" fmla="*/ 163 w 182"/>
                <a:gd name="T1" fmla="*/ 91 h 182"/>
                <a:gd name="T2" fmla="*/ 149 w 182"/>
                <a:gd name="T3" fmla="*/ 49 h 182"/>
                <a:gd name="T4" fmla="*/ 113 w 182"/>
                <a:gd name="T5" fmla="*/ 22 h 182"/>
                <a:gd name="T6" fmla="*/ 113 w 182"/>
                <a:gd name="T7" fmla="*/ 22 h 182"/>
                <a:gd name="T8" fmla="*/ 69 w 182"/>
                <a:gd name="T9" fmla="*/ 22 h 182"/>
                <a:gd name="T10" fmla="*/ 69 w 182"/>
                <a:gd name="T11" fmla="*/ 22 h 182"/>
                <a:gd name="T12" fmla="*/ 33 w 182"/>
                <a:gd name="T13" fmla="*/ 49 h 182"/>
                <a:gd name="T14" fmla="*/ 19 w 182"/>
                <a:gd name="T15" fmla="*/ 91 h 182"/>
                <a:gd name="T16" fmla="*/ 33 w 182"/>
                <a:gd name="T17" fmla="*/ 134 h 182"/>
                <a:gd name="T18" fmla="*/ 69 w 182"/>
                <a:gd name="T19" fmla="*/ 160 h 182"/>
                <a:gd name="T20" fmla="*/ 69 w 182"/>
                <a:gd name="T21" fmla="*/ 160 h 182"/>
                <a:gd name="T22" fmla="*/ 113 w 182"/>
                <a:gd name="T23" fmla="*/ 160 h 182"/>
                <a:gd name="T24" fmla="*/ 113 w 182"/>
                <a:gd name="T25" fmla="*/ 160 h 182"/>
                <a:gd name="T26" fmla="*/ 149 w 182"/>
                <a:gd name="T27" fmla="*/ 134 h 182"/>
                <a:gd name="T28" fmla="*/ 163 w 182"/>
                <a:gd name="T29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2" h="182">
                  <a:moveTo>
                    <a:pt x="163" y="91"/>
                  </a:moveTo>
                  <a:cubicBezTo>
                    <a:pt x="182" y="78"/>
                    <a:pt x="173" y="48"/>
                    <a:pt x="149" y="49"/>
                  </a:cubicBezTo>
                  <a:cubicBezTo>
                    <a:pt x="157" y="27"/>
                    <a:pt x="132" y="8"/>
                    <a:pt x="113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07" y="0"/>
                    <a:pt x="75" y="0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50" y="8"/>
                    <a:pt x="25" y="27"/>
                    <a:pt x="33" y="49"/>
                  </a:cubicBezTo>
                  <a:cubicBezTo>
                    <a:pt x="9" y="48"/>
                    <a:pt x="0" y="78"/>
                    <a:pt x="19" y="91"/>
                  </a:cubicBezTo>
                  <a:cubicBezTo>
                    <a:pt x="0" y="104"/>
                    <a:pt x="9" y="134"/>
                    <a:pt x="33" y="134"/>
                  </a:cubicBezTo>
                  <a:cubicBezTo>
                    <a:pt x="25" y="155"/>
                    <a:pt x="50" y="174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75" y="182"/>
                    <a:pt x="107" y="182"/>
                    <a:pt x="113" y="160"/>
                  </a:cubicBezTo>
                  <a:cubicBezTo>
                    <a:pt x="113" y="160"/>
                    <a:pt x="113" y="160"/>
                    <a:pt x="113" y="160"/>
                  </a:cubicBezTo>
                  <a:cubicBezTo>
                    <a:pt x="132" y="174"/>
                    <a:pt x="157" y="155"/>
                    <a:pt x="149" y="134"/>
                  </a:cubicBezTo>
                  <a:cubicBezTo>
                    <a:pt x="173" y="134"/>
                    <a:pt x="182" y="104"/>
                    <a:pt x="163" y="9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8564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9F8BA-667F-006F-2FA6-D51718A5C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9F91571-A7F8-9ED1-1C02-AD9FFBB09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31775"/>
            <a:ext cx="11596687" cy="440872"/>
          </a:xfrm>
        </p:spPr>
        <p:txBody>
          <a:bodyPr/>
          <a:lstStyle/>
          <a:p>
            <a:r>
              <a:rPr lang="en-IN" noProof="0" dirty="0"/>
              <a:t>4 Simple Reasons to </a:t>
            </a:r>
            <a:r>
              <a:rPr lang="en-IN" dirty="0"/>
              <a:t>Care About Accessibility</a:t>
            </a:r>
            <a:endParaRPr lang="en-IN" sz="1800" noProof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FFA18DE6-B140-98BA-5560-3EC22C4B6C61}"/>
              </a:ext>
            </a:extLst>
          </p:cNvPr>
          <p:cNvSpPr/>
          <p:nvPr/>
        </p:nvSpPr>
        <p:spPr>
          <a:xfrm>
            <a:off x="777835" y="3830909"/>
            <a:ext cx="4282237" cy="2669104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3D00EAD-A3D9-235B-67A4-CE04CB534C73}"/>
              </a:ext>
            </a:extLst>
          </p:cNvPr>
          <p:cNvSpPr/>
          <p:nvPr/>
        </p:nvSpPr>
        <p:spPr>
          <a:xfrm>
            <a:off x="777835" y="1040353"/>
            <a:ext cx="4282238" cy="2589388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D3436E4-250C-AEAB-F715-4C92D2A6361A}"/>
              </a:ext>
            </a:extLst>
          </p:cNvPr>
          <p:cNvSpPr txBox="1"/>
          <p:nvPr/>
        </p:nvSpPr>
        <p:spPr>
          <a:xfrm>
            <a:off x="1140985" y="192939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The web is a public space — everyone deserves full access.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86C7B360-BC69-7F56-1D9A-B3F87A43C092}"/>
              </a:ext>
            </a:extLst>
          </p:cNvPr>
          <p:cNvSpPr/>
          <p:nvPr/>
        </p:nvSpPr>
        <p:spPr>
          <a:xfrm>
            <a:off x="5699972" y="1019112"/>
            <a:ext cx="4061545" cy="2583671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C191B44-9C34-B56B-339C-2E495925F39B}"/>
              </a:ext>
            </a:extLst>
          </p:cNvPr>
          <p:cNvSpPr txBox="1"/>
          <p:nvPr/>
        </p:nvSpPr>
        <p:spPr>
          <a:xfrm>
            <a:off x="5972819" y="1747772"/>
            <a:ext cx="3428233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IN" sz="1400" kern="0" dirty="0">
                <a:solidFill>
                  <a:schemeClr val="bg1">
                    <a:lumMod val="65000"/>
                  </a:schemeClr>
                </a:solidFill>
              </a:rPr>
              <a:t>Required by laws like Section 508 in US, European Accessibility Act 2025 (EAA), and similar laws exists worldwide.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14F6E41-F12B-8CFD-4CA3-669987629E3F}"/>
              </a:ext>
            </a:extLst>
          </p:cNvPr>
          <p:cNvSpPr txBox="1"/>
          <p:nvPr/>
        </p:nvSpPr>
        <p:spPr>
          <a:xfrm>
            <a:off x="1156346" y="4715508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More users = more reach = more impact.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2541A4E-8792-32A2-1FA7-646B3530DF2D}"/>
              </a:ext>
            </a:extLst>
          </p:cNvPr>
          <p:cNvSpPr txBox="1"/>
          <p:nvPr/>
        </p:nvSpPr>
        <p:spPr>
          <a:xfrm>
            <a:off x="1140986" y="1347522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#1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5E8A018-5770-7431-C208-DE8359130953}"/>
              </a:ext>
            </a:extLst>
          </p:cNvPr>
          <p:cNvSpPr txBox="1"/>
          <p:nvPr/>
        </p:nvSpPr>
        <p:spPr>
          <a:xfrm>
            <a:off x="5972820" y="1267354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#2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E0C1CAE-361B-4547-2F44-FBF1A6278C92}"/>
              </a:ext>
            </a:extLst>
          </p:cNvPr>
          <p:cNvSpPr txBox="1"/>
          <p:nvPr/>
        </p:nvSpPr>
        <p:spPr>
          <a:xfrm>
            <a:off x="1156348" y="4175786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#3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015CF67-1C46-510A-FE25-A5FFE013ED35}"/>
              </a:ext>
            </a:extLst>
          </p:cNvPr>
          <p:cNvSpPr txBox="1"/>
          <p:nvPr/>
        </p:nvSpPr>
        <p:spPr>
          <a:xfrm>
            <a:off x="1140986" y="1548690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Digital Equality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ED03CF7-5212-2C65-3652-9FC2F8386A4D}"/>
              </a:ext>
            </a:extLst>
          </p:cNvPr>
          <p:cNvSpPr txBox="1"/>
          <p:nvPr/>
        </p:nvSpPr>
        <p:spPr>
          <a:xfrm>
            <a:off x="5972819" y="1408923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kern="0" noProof="0" dirty="0"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</a:rPr>
              <a:t>Legal Requirement</a:t>
            </a:r>
            <a:endParaRPr kumimoji="0" lang="en-IN" sz="200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A665FF"/>
                  </a:gs>
                </a:gsLst>
                <a:lin ang="0" scaled="1"/>
              </a:gradFill>
              <a:effectLst/>
              <a:uLnTx/>
              <a:uFillTx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4C4D687-F24B-7714-1E1A-0C2C3F67C838}"/>
              </a:ext>
            </a:extLst>
          </p:cNvPr>
          <p:cNvSpPr txBox="1"/>
          <p:nvPr/>
        </p:nvSpPr>
        <p:spPr>
          <a:xfrm>
            <a:off x="1156348" y="4376954"/>
            <a:ext cx="3276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Better Business Outcomes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8704766-7BC0-6C01-DCAB-7B1E71FDE6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6898" y="1519379"/>
            <a:ext cx="266644" cy="268061"/>
          </a:xfrm>
          <a:prstGeom prst="rect">
            <a:avLst/>
          </a:prstGeom>
        </p:spPr>
      </p:pic>
      <p:sp>
        <p:nvSpPr>
          <p:cNvPr id="11" name="ZoneTexte 30">
            <a:extLst>
              <a:ext uri="{FF2B5EF4-FFF2-40B4-BE49-F238E27FC236}">
                <a16:creationId xmlns:a16="http://schemas.microsoft.com/office/drawing/2014/main" id="{56B7E62E-698E-1823-D8FC-68CDDFB8EBF2}"/>
              </a:ext>
            </a:extLst>
          </p:cNvPr>
          <p:cNvSpPr txBox="1"/>
          <p:nvPr/>
        </p:nvSpPr>
        <p:spPr>
          <a:xfrm>
            <a:off x="1156346" y="5301396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Improves SEO through semantic HTML and better content structure.</a:t>
            </a:r>
          </a:p>
        </p:txBody>
      </p:sp>
      <p:sp>
        <p:nvSpPr>
          <p:cNvPr id="12" name="ZoneTexte 27">
            <a:extLst>
              <a:ext uri="{FF2B5EF4-FFF2-40B4-BE49-F238E27FC236}">
                <a16:creationId xmlns:a16="http://schemas.microsoft.com/office/drawing/2014/main" id="{AE0A9F31-A1EE-8647-CF2F-773D29FED549}"/>
              </a:ext>
            </a:extLst>
          </p:cNvPr>
          <p:cNvSpPr txBox="1"/>
          <p:nvPr/>
        </p:nvSpPr>
        <p:spPr>
          <a:xfrm>
            <a:off x="5972818" y="2479728"/>
            <a:ext cx="3428233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Based on global standards like WCAG (Web Content Accessibility Guidelines).</a:t>
            </a:r>
          </a:p>
        </p:txBody>
      </p:sp>
      <p:sp>
        <p:nvSpPr>
          <p:cNvPr id="13" name="ZoneTexte 27">
            <a:extLst>
              <a:ext uri="{FF2B5EF4-FFF2-40B4-BE49-F238E27FC236}">
                <a16:creationId xmlns:a16="http://schemas.microsoft.com/office/drawing/2014/main" id="{D9A4F290-8B22-93DE-895A-3BB5390A52B3}"/>
              </a:ext>
            </a:extLst>
          </p:cNvPr>
          <p:cNvSpPr txBox="1"/>
          <p:nvPr/>
        </p:nvSpPr>
        <p:spPr>
          <a:xfrm>
            <a:off x="5972818" y="2996240"/>
            <a:ext cx="3428233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Avoids legal risks and promotes ethical responsibility.</a:t>
            </a:r>
          </a:p>
        </p:txBody>
      </p:sp>
      <p:sp>
        <p:nvSpPr>
          <p:cNvPr id="14" name="ZoneTexte 24">
            <a:extLst>
              <a:ext uri="{FF2B5EF4-FFF2-40B4-BE49-F238E27FC236}">
                <a16:creationId xmlns:a16="http://schemas.microsoft.com/office/drawing/2014/main" id="{DBBE0CCD-FD39-43EF-1CB1-496EB4A3A1A5}"/>
              </a:ext>
            </a:extLst>
          </p:cNvPr>
          <p:cNvSpPr txBox="1"/>
          <p:nvPr/>
        </p:nvSpPr>
        <p:spPr>
          <a:xfrm>
            <a:off x="1156346" y="248502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It’s not just good tech, it’s digital justice.</a:t>
            </a:r>
          </a:p>
        </p:txBody>
      </p:sp>
      <p:grpSp>
        <p:nvGrpSpPr>
          <p:cNvPr id="2" name="Group 306">
            <a:extLst>
              <a:ext uri="{FF2B5EF4-FFF2-40B4-BE49-F238E27FC236}">
                <a16:creationId xmlns:a16="http://schemas.microsoft.com/office/drawing/2014/main" id="{C8A2B85A-8A4D-7153-61F8-04598418CD5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86898" y="4063961"/>
            <a:ext cx="357454" cy="364945"/>
            <a:chOff x="6271" y="1067"/>
            <a:chExt cx="334" cy="341"/>
          </a:xfrm>
        </p:grpSpPr>
        <p:sp>
          <p:nvSpPr>
            <p:cNvPr id="7" name="Freeform 307">
              <a:extLst>
                <a:ext uri="{FF2B5EF4-FFF2-40B4-BE49-F238E27FC236}">
                  <a16:creationId xmlns:a16="http://schemas.microsoft.com/office/drawing/2014/main" id="{23C71CAB-3B86-31A9-F93F-8F905C377B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1" y="1157"/>
              <a:ext cx="190" cy="251"/>
            </a:xfrm>
            <a:custGeom>
              <a:avLst/>
              <a:gdLst>
                <a:gd name="T0" fmla="*/ 100 w 100"/>
                <a:gd name="T1" fmla="*/ 25 h 132"/>
                <a:gd name="T2" fmla="*/ 76 w 100"/>
                <a:gd name="T3" fmla="*/ 0 h 132"/>
                <a:gd name="T4" fmla="*/ 52 w 100"/>
                <a:gd name="T5" fmla="*/ 0 h 132"/>
                <a:gd name="T6" fmla="*/ 0 w 100"/>
                <a:gd name="T7" fmla="*/ 84 h 132"/>
                <a:gd name="T8" fmla="*/ 64 w 100"/>
                <a:gd name="T9" fmla="*/ 132 h 132"/>
                <a:gd name="T10" fmla="*/ 88 w 100"/>
                <a:gd name="T11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132">
                  <a:moveTo>
                    <a:pt x="100" y="25"/>
                  </a:moveTo>
                  <a:cubicBezTo>
                    <a:pt x="93" y="16"/>
                    <a:pt x="84" y="8"/>
                    <a:pt x="76" y="0"/>
                  </a:cubicBezTo>
                  <a:moveTo>
                    <a:pt x="52" y="0"/>
                  </a:moveTo>
                  <a:cubicBezTo>
                    <a:pt x="24" y="27"/>
                    <a:pt x="0" y="59"/>
                    <a:pt x="0" y="84"/>
                  </a:cubicBezTo>
                  <a:cubicBezTo>
                    <a:pt x="0" y="118"/>
                    <a:pt x="29" y="132"/>
                    <a:pt x="64" y="132"/>
                  </a:cubicBezTo>
                  <a:cubicBezTo>
                    <a:pt x="72" y="132"/>
                    <a:pt x="81" y="131"/>
                    <a:pt x="88" y="129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308">
              <a:extLst>
                <a:ext uri="{FF2B5EF4-FFF2-40B4-BE49-F238E27FC236}">
                  <a16:creationId xmlns:a16="http://schemas.microsoft.com/office/drawing/2014/main" id="{61AE65A3-133C-4756-DAD5-7112EF8DB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" y="1241"/>
              <a:ext cx="46" cy="91"/>
            </a:xfrm>
            <a:custGeom>
              <a:avLst/>
              <a:gdLst>
                <a:gd name="T0" fmla="*/ 0 w 24"/>
                <a:gd name="T1" fmla="*/ 36 h 48"/>
                <a:gd name="T2" fmla="*/ 0 w 24"/>
                <a:gd name="T3" fmla="*/ 40 h 48"/>
                <a:gd name="T4" fmla="*/ 8 w 24"/>
                <a:gd name="T5" fmla="*/ 48 h 48"/>
                <a:gd name="T6" fmla="*/ 16 w 24"/>
                <a:gd name="T7" fmla="*/ 48 h 48"/>
                <a:gd name="T8" fmla="*/ 24 w 24"/>
                <a:gd name="T9" fmla="*/ 40 h 48"/>
                <a:gd name="T10" fmla="*/ 24 w 24"/>
                <a:gd name="T11" fmla="*/ 34 h 48"/>
                <a:gd name="T12" fmla="*/ 19 w 24"/>
                <a:gd name="T13" fmla="*/ 26 h 48"/>
                <a:gd name="T14" fmla="*/ 5 w 24"/>
                <a:gd name="T15" fmla="*/ 22 h 48"/>
                <a:gd name="T16" fmla="*/ 0 w 24"/>
                <a:gd name="T17" fmla="*/ 14 h 48"/>
                <a:gd name="T18" fmla="*/ 0 w 24"/>
                <a:gd name="T19" fmla="*/ 8 h 48"/>
                <a:gd name="T20" fmla="*/ 8 w 24"/>
                <a:gd name="T21" fmla="*/ 0 h 48"/>
                <a:gd name="T22" fmla="*/ 16 w 24"/>
                <a:gd name="T23" fmla="*/ 0 h 48"/>
                <a:gd name="T24" fmla="*/ 24 w 24"/>
                <a:gd name="T25" fmla="*/ 8 h 48"/>
                <a:gd name="T26" fmla="*/ 24 w 24"/>
                <a:gd name="T27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48">
                  <a:moveTo>
                    <a:pt x="0" y="3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0" y="48"/>
                    <a:pt x="24" y="44"/>
                    <a:pt x="24" y="40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0"/>
                    <a:pt x="22" y="27"/>
                    <a:pt x="19" y="26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0"/>
                    <a:pt x="24" y="4"/>
                    <a:pt x="24" y="8"/>
                  </a:cubicBezTo>
                  <a:cubicBezTo>
                    <a:pt x="24" y="12"/>
                    <a:pt x="24" y="12"/>
                    <a:pt x="24" y="12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Line 309">
              <a:extLst>
                <a:ext uri="{FF2B5EF4-FFF2-40B4-BE49-F238E27FC236}">
                  <a16:creationId xmlns:a16="http://schemas.microsoft.com/office/drawing/2014/main" id="{01A8BAB3-4E99-B778-08E9-A42D930BA5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92" y="1218"/>
              <a:ext cx="0" cy="23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Line 310">
              <a:extLst>
                <a:ext uri="{FF2B5EF4-FFF2-40B4-BE49-F238E27FC236}">
                  <a16:creationId xmlns:a16="http://schemas.microsoft.com/office/drawing/2014/main" id="{0AA2E9E0-EF31-2CCF-7DA1-3F76BB7A1E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92" y="1332"/>
              <a:ext cx="0" cy="23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311">
              <a:extLst>
                <a:ext uri="{FF2B5EF4-FFF2-40B4-BE49-F238E27FC236}">
                  <a16:creationId xmlns:a16="http://schemas.microsoft.com/office/drawing/2014/main" id="{10BC3039-DAE3-49F8-250D-193284B66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" y="1067"/>
              <a:ext cx="107" cy="97"/>
            </a:xfrm>
            <a:custGeom>
              <a:avLst/>
              <a:gdLst>
                <a:gd name="T0" fmla="*/ 42 w 56"/>
                <a:gd name="T1" fmla="*/ 47 h 51"/>
                <a:gd name="T2" fmla="*/ 30 w 56"/>
                <a:gd name="T3" fmla="*/ 51 h 51"/>
                <a:gd name="T4" fmla="*/ 18 w 56"/>
                <a:gd name="T5" fmla="*/ 47 h 51"/>
                <a:gd name="T6" fmla="*/ 1 w 56"/>
                <a:gd name="T7" fmla="*/ 11 h 51"/>
                <a:gd name="T8" fmla="*/ 30 w 56"/>
                <a:gd name="T9" fmla="*/ 5 h 51"/>
                <a:gd name="T10" fmla="*/ 56 w 56"/>
                <a:gd name="T11" fmla="*/ 8 h 51"/>
                <a:gd name="T12" fmla="*/ 42 w 56"/>
                <a:gd name="T13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1">
                  <a:moveTo>
                    <a:pt x="42" y="47"/>
                  </a:moveTo>
                  <a:cubicBezTo>
                    <a:pt x="41" y="49"/>
                    <a:pt x="34" y="51"/>
                    <a:pt x="30" y="51"/>
                  </a:cubicBezTo>
                  <a:cubicBezTo>
                    <a:pt x="26" y="51"/>
                    <a:pt x="20" y="49"/>
                    <a:pt x="18" y="47"/>
                  </a:cubicBezTo>
                  <a:cubicBezTo>
                    <a:pt x="18" y="47"/>
                    <a:pt x="0" y="12"/>
                    <a:pt x="1" y="11"/>
                  </a:cubicBezTo>
                  <a:cubicBezTo>
                    <a:pt x="6" y="0"/>
                    <a:pt x="19" y="2"/>
                    <a:pt x="30" y="5"/>
                  </a:cubicBezTo>
                  <a:cubicBezTo>
                    <a:pt x="46" y="9"/>
                    <a:pt x="53" y="9"/>
                    <a:pt x="56" y="8"/>
                  </a:cubicBezTo>
                  <a:cubicBezTo>
                    <a:pt x="56" y="13"/>
                    <a:pt x="42" y="47"/>
                    <a:pt x="42" y="4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Rectangle 312">
              <a:extLst>
                <a:ext uri="{FF2B5EF4-FFF2-40B4-BE49-F238E27FC236}">
                  <a16:creationId xmlns:a16="http://schemas.microsoft.com/office/drawing/2014/main" id="{3871ED31-79D4-CFF5-7D51-4BEC5714C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1" y="1225"/>
              <a:ext cx="144" cy="183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313">
              <a:extLst>
                <a:ext uri="{FF2B5EF4-FFF2-40B4-BE49-F238E27FC236}">
                  <a16:creationId xmlns:a16="http://schemas.microsoft.com/office/drawing/2014/main" id="{43C6B7C1-026F-E8FE-E661-210AB6564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1" y="1271"/>
              <a:ext cx="144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314">
              <a:extLst>
                <a:ext uri="{FF2B5EF4-FFF2-40B4-BE49-F238E27FC236}">
                  <a16:creationId xmlns:a16="http://schemas.microsoft.com/office/drawing/2014/main" id="{3EF5D692-46E7-76F9-ED54-78B7E04537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1" y="1317"/>
              <a:ext cx="144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315">
              <a:extLst>
                <a:ext uri="{FF2B5EF4-FFF2-40B4-BE49-F238E27FC236}">
                  <a16:creationId xmlns:a16="http://schemas.microsoft.com/office/drawing/2014/main" id="{C96CB8A3-9742-5ACC-3197-A76199097F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1" y="1363"/>
              <a:ext cx="91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Line 316">
              <a:extLst>
                <a:ext uri="{FF2B5EF4-FFF2-40B4-BE49-F238E27FC236}">
                  <a16:creationId xmlns:a16="http://schemas.microsoft.com/office/drawing/2014/main" id="{282F6321-7376-F177-8F64-6C6965B39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06" y="1271"/>
              <a:ext cx="0" cy="137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Line 317">
              <a:extLst>
                <a:ext uri="{FF2B5EF4-FFF2-40B4-BE49-F238E27FC236}">
                  <a16:creationId xmlns:a16="http://schemas.microsoft.com/office/drawing/2014/main" id="{59412D49-174B-27E2-4B78-AC139918B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52" y="1271"/>
              <a:ext cx="0" cy="137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4" name="Group 106">
            <a:extLst>
              <a:ext uri="{FF2B5EF4-FFF2-40B4-BE49-F238E27FC236}">
                <a16:creationId xmlns:a16="http://schemas.microsoft.com/office/drawing/2014/main" id="{098478AD-8952-EED7-1711-FD481B9400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00938" y="1386983"/>
            <a:ext cx="400110" cy="400110"/>
            <a:chOff x="5715" y="3062"/>
            <a:chExt cx="270" cy="270"/>
          </a:xfrm>
        </p:grpSpPr>
        <p:sp>
          <p:nvSpPr>
            <p:cNvPr id="45" name="Oval 107">
              <a:extLst>
                <a:ext uri="{FF2B5EF4-FFF2-40B4-BE49-F238E27FC236}">
                  <a16:creationId xmlns:a16="http://schemas.microsoft.com/office/drawing/2014/main" id="{A9343F2E-1089-9D24-1F84-709AAD429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7" y="3114"/>
              <a:ext cx="166" cy="167"/>
            </a:xfrm>
            <a:prstGeom prst="ellips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E4F22ABC-BA85-0FAA-43A0-86229BD0C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" y="3138"/>
              <a:ext cx="94" cy="101"/>
            </a:xfrm>
            <a:custGeom>
              <a:avLst/>
              <a:gdLst>
                <a:gd name="T0" fmla="*/ 28 w 64"/>
                <a:gd name="T1" fmla="*/ 52 h 68"/>
                <a:gd name="T2" fmla="*/ 40 w 64"/>
                <a:gd name="T3" fmla="*/ 32 h 68"/>
                <a:gd name="T4" fmla="*/ 40 w 64"/>
                <a:gd name="T5" fmla="*/ 28 h 68"/>
                <a:gd name="T6" fmla="*/ 42 w 64"/>
                <a:gd name="T7" fmla="*/ 16 h 68"/>
                <a:gd name="T8" fmla="*/ 28 w 64"/>
                <a:gd name="T9" fmla="*/ 4 h 68"/>
                <a:gd name="T10" fmla="*/ 28 w 64"/>
                <a:gd name="T11" fmla="*/ 8 h 68"/>
                <a:gd name="T12" fmla="*/ 11 w 64"/>
                <a:gd name="T13" fmla="*/ 28 h 68"/>
                <a:gd name="T14" fmla="*/ 0 w 64"/>
                <a:gd name="T15" fmla="*/ 28 h 68"/>
                <a:gd name="T16" fmla="*/ 0 w 64"/>
                <a:gd name="T17" fmla="*/ 64 h 68"/>
                <a:gd name="T18" fmla="*/ 12 w 64"/>
                <a:gd name="T19" fmla="*/ 64 h 68"/>
                <a:gd name="T20" fmla="*/ 24 w 64"/>
                <a:gd name="T21" fmla="*/ 68 h 68"/>
                <a:gd name="T22" fmla="*/ 54 w 64"/>
                <a:gd name="T23" fmla="*/ 68 h 68"/>
                <a:gd name="T24" fmla="*/ 59 w 64"/>
                <a:gd name="T25" fmla="*/ 62 h 68"/>
                <a:gd name="T26" fmla="*/ 63 w 64"/>
                <a:gd name="T27" fmla="*/ 38 h 68"/>
                <a:gd name="T28" fmla="*/ 55 w 64"/>
                <a:gd name="T29" fmla="*/ 28 h 68"/>
                <a:gd name="T30" fmla="*/ 48 w 64"/>
                <a:gd name="T31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8">
                  <a:moveTo>
                    <a:pt x="28" y="52"/>
                  </a:moveTo>
                  <a:cubicBezTo>
                    <a:pt x="35" y="47"/>
                    <a:pt x="40" y="40"/>
                    <a:pt x="40" y="32"/>
                  </a:cubicBezTo>
                  <a:cubicBezTo>
                    <a:pt x="40" y="32"/>
                    <a:pt x="40" y="29"/>
                    <a:pt x="40" y="28"/>
                  </a:cubicBezTo>
                  <a:cubicBezTo>
                    <a:pt x="40" y="27"/>
                    <a:pt x="42" y="22"/>
                    <a:pt x="42" y="16"/>
                  </a:cubicBezTo>
                  <a:cubicBezTo>
                    <a:pt x="42" y="1"/>
                    <a:pt x="28" y="0"/>
                    <a:pt x="28" y="4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17"/>
                    <a:pt x="15" y="28"/>
                    <a:pt x="11" y="28"/>
                  </a:cubicBezTo>
                  <a:cubicBezTo>
                    <a:pt x="9" y="28"/>
                    <a:pt x="0" y="28"/>
                    <a:pt x="0" y="2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8" y="64"/>
                    <a:pt x="16" y="68"/>
                    <a:pt x="24" y="68"/>
                  </a:cubicBezTo>
                  <a:cubicBezTo>
                    <a:pt x="26" y="68"/>
                    <a:pt x="54" y="68"/>
                    <a:pt x="54" y="68"/>
                  </a:cubicBezTo>
                  <a:cubicBezTo>
                    <a:pt x="56" y="68"/>
                    <a:pt x="59" y="65"/>
                    <a:pt x="59" y="62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3"/>
                    <a:pt x="60" y="28"/>
                    <a:pt x="55" y="28"/>
                  </a:cubicBezTo>
                  <a:cubicBezTo>
                    <a:pt x="48" y="28"/>
                    <a:pt x="48" y="28"/>
                    <a:pt x="48" y="28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982E3BF1-4244-DBC8-6B62-44E87F9D9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" y="3062"/>
              <a:ext cx="270" cy="270"/>
            </a:xfrm>
            <a:custGeom>
              <a:avLst/>
              <a:gdLst>
                <a:gd name="T0" fmla="*/ 163 w 182"/>
                <a:gd name="T1" fmla="*/ 91 h 182"/>
                <a:gd name="T2" fmla="*/ 149 w 182"/>
                <a:gd name="T3" fmla="*/ 49 h 182"/>
                <a:gd name="T4" fmla="*/ 113 w 182"/>
                <a:gd name="T5" fmla="*/ 22 h 182"/>
                <a:gd name="T6" fmla="*/ 113 w 182"/>
                <a:gd name="T7" fmla="*/ 22 h 182"/>
                <a:gd name="T8" fmla="*/ 69 w 182"/>
                <a:gd name="T9" fmla="*/ 22 h 182"/>
                <a:gd name="T10" fmla="*/ 69 w 182"/>
                <a:gd name="T11" fmla="*/ 22 h 182"/>
                <a:gd name="T12" fmla="*/ 33 w 182"/>
                <a:gd name="T13" fmla="*/ 49 h 182"/>
                <a:gd name="T14" fmla="*/ 19 w 182"/>
                <a:gd name="T15" fmla="*/ 91 h 182"/>
                <a:gd name="T16" fmla="*/ 33 w 182"/>
                <a:gd name="T17" fmla="*/ 134 h 182"/>
                <a:gd name="T18" fmla="*/ 69 w 182"/>
                <a:gd name="T19" fmla="*/ 160 h 182"/>
                <a:gd name="T20" fmla="*/ 69 w 182"/>
                <a:gd name="T21" fmla="*/ 160 h 182"/>
                <a:gd name="T22" fmla="*/ 113 w 182"/>
                <a:gd name="T23" fmla="*/ 160 h 182"/>
                <a:gd name="T24" fmla="*/ 113 w 182"/>
                <a:gd name="T25" fmla="*/ 160 h 182"/>
                <a:gd name="T26" fmla="*/ 149 w 182"/>
                <a:gd name="T27" fmla="*/ 134 h 182"/>
                <a:gd name="T28" fmla="*/ 163 w 182"/>
                <a:gd name="T29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2" h="182">
                  <a:moveTo>
                    <a:pt x="163" y="91"/>
                  </a:moveTo>
                  <a:cubicBezTo>
                    <a:pt x="182" y="78"/>
                    <a:pt x="173" y="48"/>
                    <a:pt x="149" y="49"/>
                  </a:cubicBezTo>
                  <a:cubicBezTo>
                    <a:pt x="157" y="27"/>
                    <a:pt x="132" y="8"/>
                    <a:pt x="113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07" y="0"/>
                    <a:pt x="75" y="0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50" y="8"/>
                    <a:pt x="25" y="27"/>
                    <a:pt x="33" y="49"/>
                  </a:cubicBezTo>
                  <a:cubicBezTo>
                    <a:pt x="9" y="48"/>
                    <a:pt x="0" y="78"/>
                    <a:pt x="19" y="91"/>
                  </a:cubicBezTo>
                  <a:cubicBezTo>
                    <a:pt x="0" y="104"/>
                    <a:pt x="9" y="134"/>
                    <a:pt x="33" y="134"/>
                  </a:cubicBezTo>
                  <a:cubicBezTo>
                    <a:pt x="25" y="155"/>
                    <a:pt x="50" y="174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75" y="182"/>
                    <a:pt x="107" y="182"/>
                    <a:pt x="113" y="160"/>
                  </a:cubicBezTo>
                  <a:cubicBezTo>
                    <a:pt x="113" y="160"/>
                    <a:pt x="113" y="160"/>
                    <a:pt x="113" y="160"/>
                  </a:cubicBezTo>
                  <a:cubicBezTo>
                    <a:pt x="132" y="174"/>
                    <a:pt x="157" y="155"/>
                    <a:pt x="149" y="134"/>
                  </a:cubicBezTo>
                  <a:cubicBezTo>
                    <a:pt x="173" y="134"/>
                    <a:pt x="182" y="104"/>
                    <a:pt x="163" y="9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ZoneTexte 30">
            <a:extLst>
              <a:ext uri="{FF2B5EF4-FFF2-40B4-BE49-F238E27FC236}">
                <a16:creationId xmlns:a16="http://schemas.microsoft.com/office/drawing/2014/main" id="{D143686C-F8FE-7B86-A9E3-99A60D7BC23F}"/>
              </a:ext>
            </a:extLst>
          </p:cNvPr>
          <p:cNvSpPr txBox="1"/>
          <p:nvPr/>
        </p:nvSpPr>
        <p:spPr>
          <a:xfrm>
            <a:off x="1156346" y="5901152"/>
            <a:ext cx="3428233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Competitive advantage.</a:t>
            </a:r>
          </a:p>
        </p:txBody>
      </p:sp>
    </p:spTree>
    <p:extLst>
      <p:ext uri="{BB962C8B-B14F-4D97-AF65-F5344CB8AC3E}">
        <p14:creationId xmlns:p14="http://schemas.microsoft.com/office/powerpoint/2010/main" val="2492225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F8D89-FDC8-6834-C715-2F4AF84FC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8B9D0D1-00BC-B392-AF40-EAF045BE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56" y="260590"/>
            <a:ext cx="7036795" cy="440872"/>
          </a:xfrm>
        </p:spPr>
        <p:txBody>
          <a:bodyPr/>
          <a:lstStyle/>
          <a:p>
            <a:r>
              <a:rPr lang="en-IN" noProof="0" dirty="0"/>
              <a:t>4 Simple Reasons to </a:t>
            </a:r>
            <a:r>
              <a:rPr lang="en-IN" dirty="0"/>
              <a:t>Care About Accessibility</a:t>
            </a:r>
            <a:endParaRPr lang="en-IN" sz="1800" noProof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0DF7F224-9E33-D96D-9334-1749775DAC4E}"/>
              </a:ext>
            </a:extLst>
          </p:cNvPr>
          <p:cNvSpPr/>
          <p:nvPr/>
        </p:nvSpPr>
        <p:spPr>
          <a:xfrm>
            <a:off x="777835" y="3830909"/>
            <a:ext cx="4282237" cy="2669104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BE59B898-D3B1-8DED-E085-3E1A1C2D4BD1}"/>
              </a:ext>
            </a:extLst>
          </p:cNvPr>
          <p:cNvSpPr/>
          <p:nvPr/>
        </p:nvSpPr>
        <p:spPr>
          <a:xfrm>
            <a:off x="777835" y="1040353"/>
            <a:ext cx="4282238" cy="2589388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65B6DEC-FB4F-2D41-E828-679DC70CA86A}"/>
              </a:ext>
            </a:extLst>
          </p:cNvPr>
          <p:cNvSpPr txBox="1"/>
          <p:nvPr/>
        </p:nvSpPr>
        <p:spPr>
          <a:xfrm>
            <a:off x="1140985" y="192939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The web is a public space — everyone deserves full access.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F3482C1-6C4D-897D-419A-2C1BD7562047}"/>
              </a:ext>
            </a:extLst>
          </p:cNvPr>
          <p:cNvSpPr/>
          <p:nvPr/>
        </p:nvSpPr>
        <p:spPr>
          <a:xfrm>
            <a:off x="5699972" y="1019112"/>
            <a:ext cx="4061545" cy="2583671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200A666-B417-9A7B-00A0-6D5CFDFE4660}"/>
              </a:ext>
            </a:extLst>
          </p:cNvPr>
          <p:cNvSpPr txBox="1"/>
          <p:nvPr/>
        </p:nvSpPr>
        <p:spPr>
          <a:xfrm>
            <a:off x="5972819" y="1747772"/>
            <a:ext cx="3428233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Required by laws like Section 508 in US,</a:t>
            </a:r>
            <a:r>
              <a:rPr lang="en-IN" sz="1400" kern="0" noProof="0" dirty="0">
                <a:solidFill>
                  <a:schemeClr val="bg1">
                    <a:lumMod val="65000"/>
                  </a:schemeClr>
                </a:solidFill>
              </a:rPr>
              <a:t> European Accessibility Act 2025 (EAA), and similar laws exists worldwide</a:t>
            </a: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5AE2E98-1D37-BA58-F1F7-EC1BF2C3D26E}"/>
              </a:ext>
            </a:extLst>
          </p:cNvPr>
          <p:cNvSpPr txBox="1"/>
          <p:nvPr/>
        </p:nvSpPr>
        <p:spPr>
          <a:xfrm>
            <a:off x="1156346" y="4715508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More users = more reach = more impact.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846963F-6444-C67A-49B6-C33C7A3C59EA}"/>
              </a:ext>
            </a:extLst>
          </p:cNvPr>
          <p:cNvSpPr/>
          <p:nvPr/>
        </p:nvSpPr>
        <p:spPr>
          <a:xfrm>
            <a:off x="5699973" y="3836118"/>
            <a:ext cx="4061544" cy="2583671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00707A9-4167-2ED2-B140-DA075F96DE35}"/>
              </a:ext>
            </a:extLst>
          </p:cNvPr>
          <p:cNvSpPr txBox="1"/>
          <p:nvPr/>
        </p:nvSpPr>
        <p:spPr>
          <a:xfrm>
            <a:off x="6055948" y="4706095"/>
            <a:ext cx="3428233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Many “accessibility features” became everyday features (think dark mode, captions, skip links).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2B546A6-B316-2A81-583D-928B193B57E3}"/>
              </a:ext>
            </a:extLst>
          </p:cNvPr>
          <p:cNvSpPr txBox="1"/>
          <p:nvPr/>
        </p:nvSpPr>
        <p:spPr>
          <a:xfrm>
            <a:off x="1140986" y="1347522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#1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41ECE85-9E06-FA5C-9814-4BEA1BE7C449}"/>
              </a:ext>
            </a:extLst>
          </p:cNvPr>
          <p:cNvSpPr txBox="1"/>
          <p:nvPr/>
        </p:nvSpPr>
        <p:spPr>
          <a:xfrm>
            <a:off x="5972820" y="1267354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#2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B9E2CD8-FE83-44B5-19BA-71D1413B0AF5}"/>
              </a:ext>
            </a:extLst>
          </p:cNvPr>
          <p:cNvSpPr txBox="1"/>
          <p:nvPr/>
        </p:nvSpPr>
        <p:spPr>
          <a:xfrm>
            <a:off x="1156348" y="4175786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#3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3AD7A42-7372-BBB6-8D93-BB59680ABA87}"/>
              </a:ext>
            </a:extLst>
          </p:cNvPr>
          <p:cNvSpPr txBox="1"/>
          <p:nvPr/>
        </p:nvSpPr>
        <p:spPr>
          <a:xfrm>
            <a:off x="6055948" y="4175786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#4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67249F6-A105-DCB8-3F19-B1E231E1B7DE}"/>
              </a:ext>
            </a:extLst>
          </p:cNvPr>
          <p:cNvSpPr txBox="1"/>
          <p:nvPr/>
        </p:nvSpPr>
        <p:spPr>
          <a:xfrm>
            <a:off x="1140986" y="1548690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Digital Equality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062488A-83C1-FDA5-D8E1-5F215627ECE4}"/>
              </a:ext>
            </a:extLst>
          </p:cNvPr>
          <p:cNvSpPr txBox="1"/>
          <p:nvPr/>
        </p:nvSpPr>
        <p:spPr>
          <a:xfrm>
            <a:off x="5972819" y="1408923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kern="0" noProof="0" dirty="0"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</a:rPr>
              <a:t>Legal Requirement</a:t>
            </a:r>
            <a:endParaRPr kumimoji="0" lang="en-IN" sz="200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A665FF"/>
                  </a:gs>
                </a:gsLst>
                <a:lin ang="0" scaled="1"/>
              </a:gradFill>
              <a:effectLst/>
              <a:uLnTx/>
              <a:uFillTx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76CF779-C93E-5648-26C7-C5F29B3ADA85}"/>
              </a:ext>
            </a:extLst>
          </p:cNvPr>
          <p:cNvSpPr txBox="1"/>
          <p:nvPr/>
        </p:nvSpPr>
        <p:spPr>
          <a:xfrm>
            <a:off x="1156348" y="4376954"/>
            <a:ext cx="3276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Better Business Outcomes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6FA8676-1C19-839B-7A4D-738F85101BB7}"/>
              </a:ext>
            </a:extLst>
          </p:cNvPr>
          <p:cNvSpPr txBox="1"/>
          <p:nvPr/>
        </p:nvSpPr>
        <p:spPr>
          <a:xfrm>
            <a:off x="6055948" y="4376954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Promotes Good Design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A8E6A1BE-5F1E-2FD2-6C12-30F455756C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6898" y="1519379"/>
            <a:ext cx="266644" cy="268061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4B1A9596-F676-A83D-7060-61AC4B9FD75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0770" y="4018282"/>
            <a:ext cx="265226" cy="265226"/>
          </a:xfrm>
          <a:prstGeom prst="rect">
            <a:avLst/>
          </a:prstGeom>
        </p:spPr>
      </p:pic>
      <p:sp>
        <p:nvSpPr>
          <p:cNvPr id="10" name="ZoneTexte 32">
            <a:extLst>
              <a:ext uri="{FF2B5EF4-FFF2-40B4-BE49-F238E27FC236}">
                <a16:creationId xmlns:a16="http://schemas.microsoft.com/office/drawing/2014/main" id="{0450EF2D-9FEC-FBAC-1F67-1386327D45A6}"/>
              </a:ext>
            </a:extLst>
          </p:cNvPr>
          <p:cNvSpPr txBox="1"/>
          <p:nvPr/>
        </p:nvSpPr>
        <p:spPr>
          <a:xfrm>
            <a:off x="6059026" y="5537092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It forces you to design with intention, not assumption.</a:t>
            </a:r>
          </a:p>
        </p:txBody>
      </p:sp>
      <p:sp>
        <p:nvSpPr>
          <p:cNvPr id="11" name="ZoneTexte 30">
            <a:extLst>
              <a:ext uri="{FF2B5EF4-FFF2-40B4-BE49-F238E27FC236}">
                <a16:creationId xmlns:a16="http://schemas.microsoft.com/office/drawing/2014/main" id="{037A3C60-A84A-7AAB-6200-5F78C19EF201}"/>
              </a:ext>
            </a:extLst>
          </p:cNvPr>
          <p:cNvSpPr txBox="1"/>
          <p:nvPr/>
        </p:nvSpPr>
        <p:spPr>
          <a:xfrm>
            <a:off x="1156346" y="5301396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Improves SEO through semantic HTML and better content structure.</a:t>
            </a:r>
          </a:p>
        </p:txBody>
      </p:sp>
      <p:sp>
        <p:nvSpPr>
          <p:cNvPr id="12" name="ZoneTexte 27">
            <a:extLst>
              <a:ext uri="{FF2B5EF4-FFF2-40B4-BE49-F238E27FC236}">
                <a16:creationId xmlns:a16="http://schemas.microsoft.com/office/drawing/2014/main" id="{3EC7A9D8-930F-590A-EB1B-04EBD620CB26}"/>
              </a:ext>
            </a:extLst>
          </p:cNvPr>
          <p:cNvSpPr txBox="1"/>
          <p:nvPr/>
        </p:nvSpPr>
        <p:spPr>
          <a:xfrm>
            <a:off x="5972818" y="2479728"/>
            <a:ext cx="3428233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Based on global standards like WCAG (Web Content Accessibility Guidelines).</a:t>
            </a:r>
          </a:p>
        </p:txBody>
      </p:sp>
      <p:sp>
        <p:nvSpPr>
          <p:cNvPr id="13" name="ZoneTexte 27">
            <a:extLst>
              <a:ext uri="{FF2B5EF4-FFF2-40B4-BE49-F238E27FC236}">
                <a16:creationId xmlns:a16="http://schemas.microsoft.com/office/drawing/2014/main" id="{02C13F63-D81D-D7E0-D465-45DF263D1CB7}"/>
              </a:ext>
            </a:extLst>
          </p:cNvPr>
          <p:cNvSpPr txBox="1"/>
          <p:nvPr/>
        </p:nvSpPr>
        <p:spPr>
          <a:xfrm>
            <a:off x="5972818" y="2996240"/>
            <a:ext cx="3428233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Avoids legal risks and promotes ethical responsibility.</a:t>
            </a:r>
          </a:p>
        </p:txBody>
      </p:sp>
      <p:sp>
        <p:nvSpPr>
          <p:cNvPr id="14" name="ZoneTexte 24">
            <a:extLst>
              <a:ext uri="{FF2B5EF4-FFF2-40B4-BE49-F238E27FC236}">
                <a16:creationId xmlns:a16="http://schemas.microsoft.com/office/drawing/2014/main" id="{C7E1D74F-0E3A-1C61-EE57-C90AF63BB03C}"/>
              </a:ext>
            </a:extLst>
          </p:cNvPr>
          <p:cNvSpPr txBox="1"/>
          <p:nvPr/>
        </p:nvSpPr>
        <p:spPr>
          <a:xfrm>
            <a:off x="1156346" y="248502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It’s not just good tech, it’s digital justice.</a:t>
            </a:r>
          </a:p>
        </p:txBody>
      </p:sp>
      <p:grpSp>
        <p:nvGrpSpPr>
          <p:cNvPr id="2" name="Group 306">
            <a:extLst>
              <a:ext uri="{FF2B5EF4-FFF2-40B4-BE49-F238E27FC236}">
                <a16:creationId xmlns:a16="http://schemas.microsoft.com/office/drawing/2014/main" id="{E7E3D944-FA40-94B4-D52B-6AC1C0261CE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86898" y="4063961"/>
            <a:ext cx="357454" cy="364945"/>
            <a:chOff x="6271" y="1067"/>
            <a:chExt cx="334" cy="341"/>
          </a:xfrm>
        </p:grpSpPr>
        <p:sp>
          <p:nvSpPr>
            <p:cNvPr id="7" name="Freeform 307">
              <a:extLst>
                <a:ext uri="{FF2B5EF4-FFF2-40B4-BE49-F238E27FC236}">
                  <a16:creationId xmlns:a16="http://schemas.microsoft.com/office/drawing/2014/main" id="{2465FD70-8CB4-D3EF-673A-DBAD3CCD6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1" y="1157"/>
              <a:ext cx="190" cy="251"/>
            </a:xfrm>
            <a:custGeom>
              <a:avLst/>
              <a:gdLst>
                <a:gd name="T0" fmla="*/ 100 w 100"/>
                <a:gd name="T1" fmla="*/ 25 h 132"/>
                <a:gd name="T2" fmla="*/ 76 w 100"/>
                <a:gd name="T3" fmla="*/ 0 h 132"/>
                <a:gd name="T4" fmla="*/ 52 w 100"/>
                <a:gd name="T5" fmla="*/ 0 h 132"/>
                <a:gd name="T6" fmla="*/ 0 w 100"/>
                <a:gd name="T7" fmla="*/ 84 h 132"/>
                <a:gd name="T8" fmla="*/ 64 w 100"/>
                <a:gd name="T9" fmla="*/ 132 h 132"/>
                <a:gd name="T10" fmla="*/ 88 w 100"/>
                <a:gd name="T11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132">
                  <a:moveTo>
                    <a:pt x="100" y="25"/>
                  </a:moveTo>
                  <a:cubicBezTo>
                    <a:pt x="93" y="16"/>
                    <a:pt x="84" y="8"/>
                    <a:pt x="76" y="0"/>
                  </a:cubicBezTo>
                  <a:moveTo>
                    <a:pt x="52" y="0"/>
                  </a:moveTo>
                  <a:cubicBezTo>
                    <a:pt x="24" y="27"/>
                    <a:pt x="0" y="59"/>
                    <a:pt x="0" y="84"/>
                  </a:cubicBezTo>
                  <a:cubicBezTo>
                    <a:pt x="0" y="118"/>
                    <a:pt x="29" y="132"/>
                    <a:pt x="64" y="132"/>
                  </a:cubicBezTo>
                  <a:cubicBezTo>
                    <a:pt x="72" y="132"/>
                    <a:pt x="81" y="131"/>
                    <a:pt x="88" y="129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308">
              <a:extLst>
                <a:ext uri="{FF2B5EF4-FFF2-40B4-BE49-F238E27FC236}">
                  <a16:creationId xmlns:a16="http://schemas.microsoft.com/office/drawing/2014/main" id="{40E3DA58-868C-A37F-4343-0703A55F8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" y="1241"/>
              <a:ext cx="46" cy="91"/>
            </a:xfrm>
            <a:custGeom>
              <a:avLst/>
              <a:gdLst>
                <a:gd name="T0" fmla="*/ 0 w 24"/>
                <a:gd name="T1" fmla="*/ 36 h 48"/>
                <a:gd name="T2" fmla="*/ 0 w 24"/>
                <a:gd name="T3" fmla="*/ 40 h 48"/>
                <a:gd name="T4" fmla="*/ 8 w 24"/>
                <a:gd name="T5" fmla="*/ 48 h 48"/>
                <a:gd name="T6" fmla="*/ 16 w 24"/>
                <a:gd name="T7" fmla="*/ 48 h 48"/>
                <a:gd name="T8" fmla="*/ 24 w 24"/>
                <a:gd name="T9" fmla="*/ 40 h 48"/>
                <a:gd name="T10" fmla="*/ 24 w 24"/>
                <a:gd name="T11" fmla="*/ 34 h 48"/>
                <a:gd name="T12" fmla="*/ 19 w 24"/>
                <a:gd name="T13" fmla="*/ 26 h 48"/>
                <a:gd name="T14" fmla="*/ 5 w 24"/>
                <a:gd name="T15" fmla="*/ 22 h 48"/>
                <a:gd name="T16" fmla="*/ 0 w 24"/>
                <a:gd name="T17" fmla="*/ 14 h 48"/>
                <a:gd name="T18" fmla="*/ 0 w 24"/>
                <a:gd name="T19" fmla="*/ 8 h 48"/>
                <a:gd name="T20" fmla="*/ 8 w 24"/>
                <a:gd name="T21" fmla="*/ 0 h 48"/>
                <a:gd name="T22" fmla="*/ 16 w 24"/>
                <a:gd name="T23" fmla="*/ 0 h 48"/>
                <a:gd name="T24" fmla="*/ 24 w 24"/>
                <a:gd name="T25" fmla="*/ 8 h 48"/>
                <a:gd name="T26" fmla="*/ 24 w 24"/>
                <a:gd name="T27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48">
                  <a:moveTo>
                    <a:pt x="0" y="3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0" y="48"/>
                    <a:pt x="24" y="44"/>
                    <a:pt x="24" y="40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0"/>
                    <a:pt x="22" y="27"/>
                    <a:pt x="19" y="26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0"/>
                    <a:pt x="24" y="4"/>
                    <a:pt x="24" y="8"/>
                  </a:cubicBezTo>
                  <a:cubicBezTo>
                    <a:pt x="24" y="12"/>
                    <a:pt x="24" y="12"/>
                    <a:pt x="24" y="12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Line 309">
              <a:extLst>
                <a:ext uri="{FF2B5EF4-FFF2-40B4-BE49-F238E27FC236}">
                  <a16:creationId xmlns:a16="http://schemas.microsoft.com/office/drawing/2014/main" id="{FD537CFF-A25C-3CA8-4006-20A6537E93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92" y="1218"/>
              <a:ext cx="0" cy="23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Line 310">
              <a:extLst>
                <a:ext uri="{FF2B5EF4-FFF2-40B4-BE49-F238E27FC236}">
                  <a16:creationId xmlns:a16="http://schemas.microsoft.com/office/drawing/2014/main" id="{89E96E0C-9535-4C08-6B11-D3D4552A95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92" y="1332"/>
              <a:ext cx="0" cy="23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311">
              <a:extLst>
                <a:ext uri="{FF2B5EF4-FFF2-40B4-BE49-F238E27FC236}">
                  <a16:creationId xmlns:a16="http://schemas.microsoft.com/office/drawing/2014/main" id="{5B03E1CF-EA91-5596-8A83-21C3D24FC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" y="1067"/>
              <a:ext cx="107" cy="97"/>
            </a:xfrm>
            <a:custGeom>
              <a:avLst/>
              <a:gdLst>
                <a:gd name="T0" fmla="*/ 42 w 56"/>
                <a:gd name="T1" fmla="*/ 47 h 51"/>
                <a:gd name="T2" fmla="*/ 30 w 56"/>
                <a:gd name="T3" fmla="*/ 51 h 51"/>
                <a:gd name="T4" fmla="*/ 18 w 56"/>
                <a:gd name="T5" fmla="*/ 47 h 51"/>
                <a:gd name="T6" fmla="*/ 1 w 56"/>
                <a:gd name="T7" fmla="*/ 11 h 51"/>
                <a:gd name="T8" fmla="*/ 30 w 56"/>
                <a:gd name="T9" fmla="*/ 5 h 51"/>
                <a:gd name="T10" fmla="*/ 56 w 56"/>
                <a:gd name="T11" fmla="*/ 8 h 51"/>
                <a:gd name="T12" fmla="*/ 42 w 56"/>
                <a:gd name="T13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1">
                  <a:moveTo>
                    <a:pt x="42" y="47"/>
                  </a:moveTo>
                  <a:cubicBezTo>
                    <a:pt x="41" y="49"/>
                    <a:pt x="34" y="51"/>
                    <a:pt x="30" y="51"/>
                  </a:cubicBezTo>
                  <a:cubicBezTo>
                    <a:pt x="26" y="51"/>
                    <a:pt x="20" y="49"/>
                    <a:pt x="18" y="47"/>
                  </a:cubicBezTo>
                  <a:cubicBezTo>
                    <a:pt x="18" y="47"/>
                    <a:pt x="0" y="12"/>
                    <a:pt x="1" y="11"/>
                  </a:cubicBezTo>
                  <a:cubicBezTo>
                    <a:pt x="6" y="0"/>
                    <a:pt x="19" y="2"/>
                    <a:pt x="30" y="5"/>
                  </a:cubicBezTo>
                  <a:cubicBezTo>
                    <a:pt x="46" y="9"/>
                    <a:pt x="53" y="9"/>
                    <a:pt x="56" y="8"/>
                  </a:cubicBezTo>
                  <a:cubicBezTo>
                    <a:pt x="56" y="13"/>
                    <a:pt x="42" y="47"/>
                    <a:pt x="42" y="4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Rectangle 312">
              <a:extLst>
                <a:ext uri="{FF2B5EF4-FFF2-40B4-BE49-F238E27FC236}">
                  <a16:creationId xmlns:a16="http://schemas.microsoft.com/office/drawing/2014/main" id="{B2D62EBB-84C4-261F-49EE-5C7A02A3E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1" y="1225"/>
              <a:ext cx="144" cy="183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313">
              <a:extLst>
                <a:ext uri="{FF2B5EF4-FFF2-40B4-BE49-F238E27FC236}">
                  <a16:creationId xmlns:a16="http://schemas.microsoft.com/office/drawing/2014/main" id="{09F66740-F533-998F-7E46-EC06082D38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1" y="1271"/>
              <a:ext cx="144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314">
              <a:extLst>
                <a:ext uri="{FF2B5EF4-FFF2-40B4-BE49-F238E27FC236}">
                  <a16:creationId xmlns:a16="http://schemas.microsoft.com/office/drawing/2014/main" id="{861E058A-38CB-E6AA-E515-2053F57E0A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1" y="1317"/>
              <a:ext cx="144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315">
              <a:extLst>
                <a:ext uri="{FF2B5EF4-FFF2-40B4-BE49-F238E27FC236}">
                  <a16:creationId xmlns:a16="http://schemas.microsoft.com/office/drawing/2014/main" id="{0C69D0EA-49F5-34CF-306B-E3936D861C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1" y="1363"/>
              <a:ext cx="91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Line 316">
              <a:extLst>
                <a:ext uri="{FF2B5EF4-FFF2-40B4-BE49-F238E27FC236}">
                  <a16:creationId xmlns:a16="http://schemas.microsoft.com/office/drawing/2014/main" id="{3149BF1D-91AF-11A7-E0DA-5C384D1F6B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06" y="1271"/>
              <a:ext cx="0" cy="137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Line 317">
              <a:extLst>
                <a:ext uri="{FF2B5EF4-FFF2-40B4-BE49-F238E27FC236}">
                  <a16:creationId xmlns:a16="http://schemas.microsoft.com/office/drawing/2014/main" id="{95070594-DC95-AC77-CD35-119603D9F1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52" y="1271"/>
              <a:ext cx="0" cy="137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4" name="Group 106">
            <a:extLst>
              <a:ext uri="{FF2B5EF4-FFF2-40B4-BE49-F238E27FC236}">
                <a16:creationId xmlns:a16="http://schemas.microsoft.com/office/drawing/2014/main" id="{1D551B1A-CEDC-D268-1305-8FE307A2A9E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00938" y="1386983"/>
            <a:ext cx="400110" cy="400110"/>
            <a:chOff x="5715" y="3062"/>
            <a:chExt cx="270" cy="270"/>
          </a:xfrm>
        </p:grpSpPr>
        <p:sp>
          <p:nvSpPr>
            <p:cNvPr id="45" name="Oval 107">
              <a:extLst>
                <a:ext uri="{FF2B5EF4-FFF2-40B4-BE49-F238E27FC236}">
                  <a16:creationId xmlns:a16="http://schemas.microsoft.com/office/drawing/2014/main" id="{C620B336-C8C2-8B4A-FB38-DCDC6986B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7" y="3114"/>
              <a:ext cx="166" cy="167"/>
            </a:xfrm>
            <a:prstGeom prst="ellips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728CF17D-CE63-83E3-7EDC-D188D767F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" y="3138"/>
              <a:ext cx="94" cy="101"/>
            </a:xfrm>
            <a:custGeom>
              <a:avLst/>
              <a:gdLst>
                <a:gd name="T0" fmla="*/ 28 w 64"/>
                <a:gd name="T1" fmla="*/ 52 h 68"/>
                <a:gd name="T2" fmla="*/ 40 w 64"/>
                <a:gd name="T3" fmla="*/ 32 h 68"/>
                <a:gd name="T4" fmla="*/ 40 w 64"/>
                <a:gd name="T5" fmla="*/ 28 h 68"/>
                <a:gd name="T6" fmla="*/ 42 w 64"/>
                <a:gd name="T7" fmla="*/ 16 h 68"/>
                <a:gd name="T8" fmla="*/ 28 w 64"/>
                <a:gd name="T9" fmla="*/ 4 h 68"/>
                <a:gd name="T10" fmla="*/ 28 w 64"/>
                <a:gd name="T11" fmla="*/ 8 h 68"/>
                <a:gd name="T12" fmla="*/ 11 w 64"/>
                <a:gd name="T13" fmla="*/ 28 h 68"/>
                <a:gd name="T14" fmla="*/ 0 w 64"/>
                <a:gd name="T15" fmla="*/ 28 h 68"/>
                <a:gd name="T16" fmla="*/ 0 w 64"/>
                <a:gd name="T17" fmla="*/ 64 h 68"/>
                <a:gd name="T18" fmla="*/ 12 w 64"/>
                <a:gd name="T19" fmla="*/ 64 h 68"/>
                <a:gd name="T20" fmla="*/ 24 w 64"/>
                <a:gd name="T21" fmla="*/ 68 h 68"/>
                <a:gd name="T22" fmla="*/ 54 w 64"/>
                <a:gd name="T23" fmla="*/ 68 h 68"/>
                <a:gd name="T24" fmla="*/ 59 w 64"/>
                <a:gd name="T25" fmla="*/ 62 h 68"/>
                <a:gd name="T26" fmla="*/ 63 w 64"/>
                <a:gd name="T27" fmla="*/ 38 h 68"/>
                <a:gd name="T28" fmla="*/ 55 w 64"/>
                <a:gd name="T29" fmla="*/ 28 h 68"/>
                <a:gd name="T30" fmla="*/ 48 w 64"/>
                <a:gd name="T31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8">
                  <a:moveTo>
                    <a:pt x="28" y="52"/>
                  </a:moveTo>
                  <a:cubicBezTo>
                    <a:pt x="35" y="47"/>
                    <a:pt x="40" y="40"/>
                    <a:pt x="40" y="32"/>
                  </a:cubicBezTo>
                  <a:cubicBezTo>
                    <a:pt x="40" y="32"/>
                    <a:pt x="40" y="29"/>
                    <a:pt x="40" y="28"/>
                  </a:cubicBezTo>
                  <a:cubicBezTo>
                    <a:pt x="40" y="27"/>
                    <a:pt x="42" y="22"/>
                    <a:pt x="42" y="16"/>
                  </a:cubicBezTo>
                  <a:cubicBezTo>
                    <a:pt x="42" y="1"/>
                    <a:pt x="28" y="0"/>
                    <a:pt x="28" y="4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17"/>
                    <a:pt x="15" y="28"/>
                    <a:pt x="11" y="28"/>
                  </a:cubicBezTo>
                  <a:cubicBezTo>
                    <a:pt x="9" y="28"/>
                    <a:pt x="0" y="28"/>
                    <a:pt x="0" y="2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8" y="64"/>
                    <a:pt x="16" y="68"/>
                    <a:pt x="24" y="68"/>
                  </a:cubicBezTo>
                  <a:cubicBezTo>
                    <a:pt x="26" y="68"/>
                    <a:pt x="54" y="68"/>
                    <a:pt x="54" y="68"/>
                  </a:cubicBezTo>
                  <a:cubicBezTo>
                    <a:pt x="56" y="68"/>
                    <a:pt x="59" y="65"/>
                    <a:pt x="59" y="62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3"/>
                    <a:pt x="60" y="28"/>
                    <a:pt x="55" y="28"/>
                  </a:cubicBezTo>
                  <a:cubicBezTo>
                    <a:pt x="48" y="28"/>
                    <a:pt x="48" y="28"/>
                    <a:pt x="48" y="28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74CA026D-FC55-7E2B-83A7-1309E33F1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" y="3062"/>
              <a:ext cx="270" cy="270"/>
            </a:xfrm>
            <a:custGeom>
              <a:avLst/>
              <a:gdLst>
                <a:gd name="T0" fmla="*/ 163 w 182"/>
                <a:gd name="T1" fmla="*/ 91 h 182"/>
                <a:gd name="T2" fmla="*/ 149 w 182"/>
                <a:gd name="T3" fmla="*/ 49 h 182"/>
                <a:gd name="T4" fmla="*/ 113 w 182"/>
                <a:gd name="T5" fmla="*/ 22 h 182"/>
                <a:gd name="T6" fmla="*/ 113 w 182"/>
                <a:gd name="T7" fmla="*/ 22 h 182"/>
                <a:gd name="T8" fmla="*/ 69 w 182"/>
                <a:gd name="T9" fmla="*/ 22 h 182"/>
                <a:gd name="T10" fmla="*/ 69 w 182"/>
                <a:gd name="T11" fmla="*/ 22 h 182"/>
                <a:gd name="T12" fmla="*/ 33 w 182"/>
                <a:gd name="T13" fmla="*/ 49 h 182"/>
                <a:gd name="T14" fmla="*/ 19 w 182"/>
                <a:gd name="T15" fmla="*/ 91 h 182"/>
                <a:gd name="T16" fmla="*/ 33 w 182"/>
                <a:gd name="T17" fmla="*/ 134 h 182"/>
                <a:gd name="T18" fmla="*/ 69 w 182"/>
                <a:gd name="T19" fmla="*/ 160 h 182"/>
                <a:gd name="T20" fmla="*/ 69 w 182"/>
                <a:gd name="T21" fmla="*/ 160 h 182"/>
                <a:gd name="T22" fmla="*/ 113 w 182"/>
                <a:gd name="T23" fmla="*/ 160 h 182"/>
                <a:gd name="T24" fmla="*/ 113 w 182"/>
                <a:gd name="T25" fmla="*/ 160 h 182"/>
                <a:gd name="T26" fmla="*/ 149 w 182"/>
                <a:gd name="T27" fmla="*/ 134 h 182"/>
                <a:gd name="T28" fmla="*/ 163 w 182"/>
                <a:gd name="T29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2" h="182">
                  <a:moveTo>
                    <a:pt x="163" y="91"/>
                  </a:moveTo>
                  <a:cubicBezTo>
                    <a:pt x="182" y="78"/>
                    <a:pt x="173" y="48"/>
                    <a:pt x="149" y="49"/>
                  </a:cubicBezTo>
                  <a:cubicBezTo>
                    <a:pt x="157" y="27"/>
                    <a:pt x="132" y="8"/>
                    <a:pt x="113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07" y="0"/>
                    <a:pt x="75" y="0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50" y="8"/>
                    <a:pt x="25" y="27"/>
                    <a:pt x="33" y="49"/>
                  </a:cubicBezTo>
                  <a:cubicBezTo>
                    <a:pt x="9" y="48"/>
                    <a:pt x="0" y="78"/>
                    <a:pt x="19" y="91"/>
                  </a:cubicBezTo>
                  <a:cubicBezTo>
                    <a:pt x="0" y="104"/>
                    <a:pt x="9" y="134"/>
                    <a:pt x="33" y="134"/>
                  </a:cubicBezTo>
                  <a:cubicBezTo>
                    <a:pt x="25" y="155"/>
                    <a:pt x="50" y="174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75" y="182"/>
                    <a:pt x="107" y="182"/>
                    <a:pt x="113" y="160"/>
                  </a:cubicBezTo>
                  <a:cubicBezTo>
                    <a:pt x="113" y="160"/>
                    <a:pt x="113" y="160"/>
                    <a:pt x="113" y="160"/>
                  </a:cubicBezTo>
                  <a:cubicBezTo>
                    <a:pt x="132" y="174"/>
                    <a:pt x="157" y="155"/>
                    <a:pt x="149" y="134"/>
                  </a:cubicBezTo>
                  <a:cubicBezTo>
                    <a:pt x="173" y="134"/>
                    <a:pt x="182" y="104"/>
                    <a:pt x="163" y="9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ZoneTexte 30">
            <a:extLst>
              <a:ext uri="{FF2B5EF4-FFF2-40B4-BE49-F238E27FC236}">
                <a16:creationId xmlns:a16="http://schemas.microsoft.com/office/drawing/2014/main" id="{647C85CF-AFA2-4F14-AD5E-55F9C84642BC}"/>
              </a:ext>
            </a:extLst>
          </p:cNvPr>
          <p:cNvSpPr txBox="1"/>
          <p:nvPr/>
        </p:nvSpPr>
        <p:spPr>
          <a:xfrm>
            <a:off x="1156346" y="5901152"/>
            <a:ext cx="3428233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Competitive advantage.</a:t>
            </a:r>
          </a:p>
        </p:txBody>
      </p:sp>
    </p:spTree>
    <p:extLst>
      <p:ext uri="{BB962C8B-B14F-4D97-AF65-F5344CB8AC3E}">
        <p14:creationId xmlns:p14="http://schemas.microsoft.com/office/powerpoint/2010/main" val="2586785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2586D-516F-C627-9D87-0FAD81FF3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795A1FC2-CBC6-D854-41D9-FBEC729CD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55" y="2983473"/>
            <a:ext cx="2300057" cy="736337"/>
          </a:xfrm>
        </p:spPr>
        <p:txBody>
          <a:bodyPr/>
          <a:lstStyle/>
          <a:p>
            <a:pPr algn="ctr"/>
            <a:r>
              <a:rPr lang="en-IN" noProof="0" dirty="0"/>
              <a:t>Accessibility in Numbers</a:t>
            </a:r>
            <a:endParaRPr lang="en-IN" b="0" noProof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BD8BB1B-8BE2-7523-3F51-3CC5F373E166}"/>
              </a:ext>
            </a:extLst>
          </p:cNvPr>
          <p:cNvSpPr/>
          <p:nvPr/>
        </p:nvSpPr>
        <p:spPr>
          <a:xfrm>
            <a:off x="9042891" y="307975"/>
            <a:ext cx="2721217" cy="3012166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0" tIns="360000" rIns="0" b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71%</a:t>
            </a:r>
            <a:endParaRPr kumimoji="0" lang="en-IN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Users leave if a product isn’t accessible – that’s wasted sprint effort and lost customer value.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4B3BDC2-DC8B-877C-1B0E-4FFA5F8D1526}"/>
              </a:ext>
            </a:extLst>
          </p:cNvPr>
          <p:cNvSpPr/>
          <p:nvPr/>
        </p:nvSpPr>
        <p:spPr>
          <a:xfrm>
            <a:off x="3587487" y="307975"/>
            <a:ext cx="2632438" cy="3012166"/>
          </a:xfrm>
          <a:prstGeom prst="roundRect">
            <a:avLst>
              <a:gd name="adj" fmla="val 4405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0" tIns="360000" rIns="0" b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97.4%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noProof="0" dirty="0">
                <a:solidFill>
                  <a:schemeClr val="bg1"/>
                </a:solidFill>
              </a:rPr>
              <a:t>Websites fail at least one WCAG 2.1 AA requirement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8F7AFE6D-42D5-71E5-F66D-FBC57743AD09}"/>
              </a:ext>
            </a:extLst>
          </p:cNvPr>
          <p:cNvSpPr/>
          <p:nvPr/>
        </p:nvSpPr>
        <p:spPr>
          <a:xfrm>
            <a:off x="9042891" y="3537858"/>
            <a:ext cx="2721216" cy="3012166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0" tIns="360000" rIns="0" b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86%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Accessibility issues are detectable through automation testing –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still ignored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It can be part of Definition of Done.</a:t>
            </a:r>
            <a:endParaRPr kumimoji="0" lang="en-IN" sz="16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06FB3566-312D-0060-BEDD-C8F532B6A6C1}"/>
              </a:ext>
            </a:extLst>
          </p:cNvPr>
          <p:cNvSpPr/>
          <p:nvPr/>
        </p:nvSpPr>
        <p:spPr>
          <a:xfrm>
            <a:off x="3587487" y="3537858"/>
            <a:ext cx="2632438" cy="3012166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0" tIns="360000" rIns="0" b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5,500</a:t>
            </a:r>
            <a:endParaRPr kumimoji="0" lang="en-IN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Accessibility lawsuits filed in the U.S. in 2023 alone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951A2EE5-3D01-2633-FBB4-5FE7DF92C86A}"/>
              </a:ext>
            </a:extLst>
          </p:cNvPr>
          <p:cNvSpPr/>
          <p:nvPr/>
        </p:nvSpPr>
        <p:spPr>
          <a:xfrm>
            <a:off x="6315189" y="307975"/>
            <a:ext cx="2632438" cy="3012166"/>
          </a:xfrm>
          <a:prstGeom prst="roundRect">
            <a:avLst>
              <a:gd name="adj" fmla="val 4405"/>
            </a:avLst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360000" tIns="360000" rIns="0" b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15E3A66-9E03-8FC4-70F2-42D4294E126F}"/>
              </a:ext>
            </a:extLst>
          </p:cNvPr>
          <p:cNvSpPr/>
          <p:nvPr/>
        </p:nvSpPr>
        <p:spPr>
          <a:xfrm>
            <a:off x="6315189" y="3537858"/>
            <a:ext cx="2632438" cy="3012166"/>
          </a:xfrm>
          <a:prstGeom prst="roundRect">
            <a:avLst>
              <a:gd name="adj" fmla="val 4405"/>
            </a:avLst>
          </a:prstGeom>
          <a:solidFill>
            <a:srgbClr val="1818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0" tIns="360000" rIns="0" b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$8T</a:t>
            </a:r>
            <a:endParaRPr kumimoji="0" lang="en-IN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noProof="0" dirty="0">
                <a:solidFill>
                  <a:schemeClr val="bg1">
                    <a:lumMod val="75000"/>
                  </a:schemeClr>
                </a:solidFill>
              </a:rPr>
              <a:t>Combined global disposable income of people with disabilities and their families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F3C16171-B63D-8C1D-9211-961B275138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7913" y="2122005"/>
            <a:ext cx="736339" cy="736337"/>
            <a:chOff x="613" y="1079"/>
            <a:chExt cx="443" cy="443"/>
          </a:xfrm>
          <a:solidFill>
            <a:schemeClr val="tx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F3A616E5-B418-0C4E-3957-DA5716D19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" y="1204"/>
              <a:ext cx="173" cy="174"/>
            </a:xfrm>
            <a:custGeom>
              <a:avLst/>
              <a:gdLst>
                <a:gd name="T0" fmla="*/ 56 w 72"/>
                <a:gd name="T1" fmla="*/ 72 h 72"/>
                <a:gd name="T2" fmla="*/ 72 w 72"/>
                <a:gd name="T3" fmla="*/ 56 h 72"/>
                <a:gd name="T4" fmla="*/ 72 w 72"/>
                <a:gd name="T5" fmla="*/ 20 h 72"/>
                <a:gd name="T6" fmla="*/ 36 w 72"/>
                <a:gd name="T7" fmla="*/ 0 h 72"/>
                <a:gd name="T8" fmla="*/ 0 w 72"/>
                <a:gd name="T9" fmla="*/ 20 h 72"/>
                <a:gd name="T10" fmla="*/ 0 w 72"/>
                <a:gd name="T11" fmla="*/ 56 h 72"/>
                <a:gd name="T12" fmla="*/ 16 w 72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72">
                  <a:moveTo>
                    <a:pt x="56" y="72"/>
                  </a:moveTo>
                  <a:cubicBezTo>
                    <a:pt x="65" y="72"/>
                    <a:pt x="72" y="64"/>
                    <a:pt x="72" y="56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7"/>
                    <a:pt x="50" y="0"/>
                    <a:pt x="36" y="0"/>
                  </a:cubicBezTo>
                  <a:cubicBezTo>
                    <a:pt x="22" y="0"/>
                    <a:pt x="0" y="7"/>
                    <a:pt x="0" y="2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4"/>
                    <a:pt x="7" y="72"/>
                    <a:pt x="16" y="72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1EDFDD11-4318-3113-AE20-688B096B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" y="1079"/>
              <a:ext cx="77" cy="96"/>
            </a:xfrm>
            <a:custGeom>
              <a:avLst/>
              <a:gdLst>
                <a:gd name="T0" fmla="*/ 16 w 32"/>
                <a:gd name="T1" fmla="*/ 40 h 40"/>
                <a:gd name="T2" fmla="*/ 32 w 32"/>
                <a:gd name="T3" fmla="*/ 24 h 40"/>
                <a:gd name="T4" fmla="*/ 32 w 32"/>
                <a:gd name="T5" fmla="*/ 16 h 40"/>
                <a:gd name="T6" fmla="*/ 16 w 32"/>
                <a:gd name="T7" fmla="*/ 0 h 40"/>
                <a:gd name="T8" fmla="*/ 0 w 32"/>
                <a:gd name="T9" fmla="*/ 16 h 40"/>
                <a:gd name="T10" fmla="*/ 0 w 32"/>
                <a:gd name="T11" fmla="*/ 24 h 40"/>
                <a:gd name="T12" fmla="*/ 16 w 3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0">
                  <a:moveTo>
                    <a:pt x="16" y="40"/>
                  </a:moveTo>
                  <a:cubicBezTo>
                    <a:pt x="25" y="40"/>
                    <a:pt x="32" y="33"/>
                    <a:pt x="32" y="24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3"/>
                    <a:pt x="7" y="40"/>
                    <a:pt x="16" y="4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Line 7">
              <a:extLst>
                <a:ext uri="{FF2B5EF4-FFF2-40B4-BE49-F238E27FC236}">
                  <a16:creationId xmlns:a16="http://schemas.microsoft.com/office/drawing/2014/main" id="{6654DAF6-7AEC-34EA-E8A6-27ADE6E2FC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3" y="1272"/>
              <a:ext cx="0" cy="25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Line 8">
              <a:extLst>
                <a:ext uri="{FF2B5EF4-FFF2-40B4-BE49-F238E27FC236}">
                  <a16:creationId xmlns:a16="http://schemas.microsoft.com/office/drawing/2014/main" id="{BC4BBB92-C889-1B48-94F5-CE72E83907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" y="1272"/>
              <a:ext cx="0" cy="25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Line 9">
              <a:extLst>
                <a:ext uri="{FF2B5EF4-FFF2-40B4-BE49-F238E27FC236}">
                  <a16:creationId xmlns:a16="http://schemas.microsoft.com/office/drawing/2014/main" id="{F5D65F75-2DD2-FBC6-27F3-5CD98365E7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" y="1368"/>
              <a:ext cx="0" cy="154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Line 10">
              <a:extLst>
                <a:ext uri="{FF2B5EF4-FFF2-40B4-BE49-F238E27FC236}">
                  <a16:creationId xmlns:a16="http://schemas.microsoft.com/office/drawing/2014/main" id="{A3DC3423-A1BE-7040-60C8-117044CF8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3" y="1301"/>
              <a:ext cx="96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FE2FB0E-ECB2-3788-5D0C-942C4AA9D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" y="1262"/>
              <a:ext cx="39" cy="77"/>
            </a:xfrm>
            <a:custGeom>
              <a:avLst/>
              <a:gdLst>
                <a:gd name="T0" fmla="*/ 39 w 39"/>
                <a:gd name="T1" fmla="*/ 77 h 77"/>
                <a:gd name="T2" fmla="*/ 0 w 39"/>
                <a:gd name="T3" fmla="*/ 39 h 77"/>
                <a:gd name="T4" fmla="*/ 39 w 39"/>
                <a:gd name="T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7">
                  <a:moveTo>
                    <a:pt x="39" y="77"/>
                  </a:moveTo>
                  <a:lnTo>
                    <a:pt x="0" y="39"/>
                  </a:lnTo>
                  <a:lnTo>
                    <a:pt x="39" y="0"/>
                  </a:ln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F01A54FC-EA91-FAAA-354E-91D9089A00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2" y="1147"/>
              <a:ext cx="67" cy="67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2B3BCFE-A69A-D6B6-57C8-973F57624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" y="1147"/>
              <a:ext cx="48" cy="48"/>
            </a:xfrm>
            <a:custGeom>
              <a:avLst/>
              <a:gdLst>
                <a:gd name="T0" fmla="*/ 0 w 48"/>
                <a:gd name="T1" fmla="*/ 48 h 48"/>
                <a:gd name="T2" fmla="*/ 0 w 48"/>
                <a:gd name="T3" fmla="*/ 0 h 48"/>
                <a:gd name="T4" fmla="*/ 48 w 48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8">
                  <a:moveTo>
                    <a:pt x="0" y="48"/>
                  </a:move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11A65CD4-475D-76AB-CED4-55DF202D01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2" y="1387"/>
              <a:ext cx="67" cy="68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812703A-F412-DE6E-4DAA-901F7FE79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" y="1406"/>
              <a:ext cx="48" cy="49"/>
            </a:xfrm>
            <a:custGeom>
              <a:avLst/>
              <a:gdLst>
                <a:gd name="T0" fmla="*/ 0 w 48"/>
                <a:gd name="T1" fmla="*/ 0 h 49"/>
                <a:gd name="T2" fmla="*/ 0 w 48"/>
                <a:gd name="T3" fmla="*/ 49 h 49"/>
                <a:gd name="T4" fmla="*/ 48 w 48"/>
                <a:gd name="T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9">
                  <a:moveTo>
                    <a:pt x="0" y="0"/>
                  </a:moveTo>
                  <a:lnTo>
                    <a:pt x="0" y="49"/>
                  </a:lnTo>
                  <a:lnTo>
                    <a:pt x="48" y="49"/>
                  </a:ln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092E61D1-3BF7-FFF3-903B-C9953D7C8E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" y="1301"/>
              <a:ext cx="96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FE9A5F7-A0D7-6AA9-2D9E-092650ECB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62"/>
              <a:ext cx="39" cy="77"/>
            </a:xfrm>
            <a:custGeom>
              <a:avLst/>
              <a:gdLst>
                <a:gd name="T0" fmla="*/ 0 w 39"/>
                <a:gd name="T1" fmla="*/ 77 h 77"/>
                <a:gd name="T2" fmla="*/ 39 w 39"/>
                <a:gd name="T3" fmla="*/ 39 h 77"/>
                <a:gd name="T4" fmla="*/ 0 w 39"/>
                <a:gd name="T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7">
                  <a:moveTo>
                    <a:pt x="0" y="77"/>
                  </a:moveTo>
                  <a:lnTo>
                    <a:pt x="39" y="39"/>
                  </a:lnTo>
                  <a:lnTo>
                    <a:pt x="0" y="0"/>
                  </a:ln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52265E54-1984-B448-B1D6-0DAF4B0462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0" y="1147"/>
              <a:ext cx="67" cy="67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5D4113B-7CBA-1E8A-AB26-D341CC647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" y="1147"/>
              <a:ext cx="48" cy="48"/>
            </a:xfrm>
            <a:custGeom>
              <a:avLst/>
              <a:gdLst>
                <a:gd name="T0" fmla="*/ 48 w 48"/>
                <a:gd name="T1" fmla="*/ 48 h 48"/>
                <a:gd name="T2" fmla="*/ 48 w 48"/>
                <a:gd name="T3" fmla="*/ 0 h 48"/>
                <a:gd name="T4" fmla="*/ 0 w 48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8">
                  <a:moveTo>
                    <a:pt x="48" y="48"/>
                  </a:moveTo>
                  <a:lnTo>
                    <a:pt x="48" y="0"/>
                  </a:lnTo>
                  <a:lnTo>
                    <a:pt x="0" y="0"/>
                  </a:ln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20">
              <a:extLst>
                <a:ext uri="{FF2B5EF4-FFF2-40B4-BE49-F238E27FC236}">
                  <a16:creationId xmlns:a16="http://schemas.microsoft.com/office/drawing/2014/main" id="{E283505B-3756-BC05-1F9A-A032CC0826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0" y="1387"/>
              <a:ext cx="67" cy="68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09BB9C75-76E6-3991-7D61-9861B8FAA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" y="1406"/>
              <a:ext cx="48" cy="49"/>
            </a:xfrm>
            <a:custGeom>
              <a:avLst/>
              <a:gdLst>
                <a:gd name="T0" fmla="*/ 48 w 48"/>
                <a:gd name="T1" fmla="*/ 0 h 49"/>
                <a:gd name="T2" fmla="*/ 48 w 48"/>
                <a:gd name="T3" fmla="*/ 49 h 49"/>
                <a:gd name="T4" fmla="*/ 0 w 48"/>
                <a:gd name="T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9">
                  <a:moveTo>
                    <a:pt x="48" y="0"/>
                  </a:moveTo>
                  <a:lnTo>
                    <a:pt x="48" y="49"/>
                  </a:lnTo>
                  <a:lnTo>
                    <a:pt x="0" y="49"/>
                  </a:ln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TextBox 60">
            <a:extLst>
              <a:ext uri="{FF2B5EF4-FFF2-40B4-BE49-F238E27FC236}">
                <a16:creationId xmlns:a16="http://schemas.microsoft.com/office/drawing/2014/main" id="{10177967-CB17-4373-795D-8915916503FC}"/>
              </a:ext>
            </a:extLst>
          </p:cNvPr>
          <p:cNvSpPr txBox="1"/>
          <p:nvPr/>
        </p:nvSpPr>
        <p:spPr>
          <a:xfrm>
            <a:off x="7045064" y="6550024"/>
            <a:ext cx="4878572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Data sourced from UserWay, WebAIM, 3Play Media, Accessibility Works, Global Business Coalition for Education, and The Valuable 500</a:t>
            </a:r>
          </a:p>
        </p:txBody>
      </p:sp>
    </p:spTree>
    <p:extLst>
      <p:ext uri="{BB962C8B-B14F-4D97-AF65-F5344CB8AC3E}">
        <p14:creationId xmlns:p14="http://schemas.microsoft.com/office/powerpoint/2010/main" val="2499275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81562C46-DF70-02B0-5F4D-36F6EFFF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25" y="371219"/>
            <a:ext cx="5645368" cy="687093"/>
          </a:xfrm>
        </p:spPr>
        <p:txBody>
          <a:bodyPr/>
          <a:lstStyle/>
          <a:p>
            <a:r>
              <a:rPr lang="en-US" sz="2800" b="0" dirty="0">
                <a:gradFill>
                  <a:gsLst>
                    <a:gs pos="0">
                      <a:schemeClr val="bg1">
                        <a:lumMod val="100000"/>
                      </a:schemeClr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Most Common Accessibility Issues</a:t>
            </a:r>
            <a:br>
              <a:rPr lang="en-US" sz="2800" b="0" dirty="0">
                <a:gradFill>
                  <a:gsLst>
                    <a:gs pos="0">
                      <a:schemeClr val="bg1">
                        <a:lumMod val="100000"/>
                      </a:schemeClr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</a:b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96% of issues fall into these 6 categories</a:t>
            </a:r>
            <a:endParaRPr lang="en-US" sz="1600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76E1FC5-DBF1-22AB-8B3A-DEAD320DF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733549"/>
            <a:ext cx="5395115" cy="4322693"/>
          </a:xfrm>
        </p:spPr>
        <p:txBody>
          <a:bodyPr>
            <a:noAutofit/>
          </a:bodyPr>
          <a:lstStyle/>
          <a:p>
            <a:r>
              <a:rPr lang="en-US" sz="1200" b="1" dirty="0"/>
              <a:t>Hard-to-read text</a:t>
            </a:r>
            <a:r>
              <a:rPr lang="en-US" sz="1200" dirty="0"/>
              <a:t> (low-contrast colors)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ACEDF2-E4A2-6C4D-7670-78BA967E4B66}"/>
              </a:ext>
            </a:extLst>
          </p:cNvPr>
          <p:cNvSpPr/>
          <p:nvPr/>
        </p:nvSpPr>
        <p:spPr>
          <a:xfrm rot="5400000">
            <a:off x="1487159" y="2141881"/>
            <a:ext cx="187762" cy="2454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01A551D6-6291-F6D2-8F11-58B07172C493}"/>
              </a:ext>
            </a:extLst>
          </p:cNvPr>
          <p:cNvSpPr txBox="1">
            <a:spLocks/>
          </p:cNvSpPr>
          <p:nvPr/>
        </p:nvSpPr>
        <p:spPr>
          <a:xfrm>
            <a:off x="290067" y="2364854"/>
            <a:ext cx="3582010" cy="238825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200" b="0">
                <a:solidFill>
                  <a:schemeClr val="bg1"/>
                </a:solidFill>
              </a:defRPr>
            </a:lvl1pPr>
            <a:lvl2pPr marL="442913" indent="-180975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 marL="723900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>
                <a:solidFill>
                  <a:schemeClr val="bg1">
                    <a:lumMod val="65000"/>
                  </a:schemeClr>
                </a:solidFill>
              </a:defRPr>
            </a:lvl3pPr>
            <a:lvl4pPr marL="895350" indent="-1762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>
                <a:solidFill>
                  <a:schemeClr val="accent1"/>
                </a:solidFill>
              </a:defRPr>
            </a:lvl4pPr>
            <a:lvl5pPr marL="1166813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5pPr>
            <a:lvl6pPr marL="1879600" indent="-228600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/>
              <a:t>Images without descriptions</a:t>
            </a:r>
            <a:r>
              <a:rPr lang="en-US" dirty="0"/>
              <a:t> (no alt text)</a:t>
            </a:r>
          </a:p>
        </p:txBody>
      </p:sp>
      <p:sp>
        <p:nvSpPr>
          <p:cNvPr id="19" name="Espace réservé du texte 9">
            <a:extLst>
              <a:ext uri="{FF2B5EF4-FFF2-40B4-BE49-F238E27FC236}">
                <a16:creationId xmlns:a16="http://schemas.microsoft.com/office/drawing/2014/main" id="{55937F5E-F850-0BC2-DD78-0D4E96A92132}"/>
              </a:ext>
            </a:extLst>
          </p:cNvPr>
          <p:cNvSpPr txBox="1">
            <a:spLocks/>
          </p:cNvSpPr>
          <p:nvPr/>
        </p:nvSpPr>
        <p:spPr>
          <a:xfrm>
            <a:off x="290067" y="2993682"/>
            <a:ext cx="3582010" cy="238825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200" b="0">
                <a:solidFill>
                  <a:schemeClr val="bg1"/>
                </a:solidFill>
              </a:defRPr>
            </a:lvl1pPr>
            <a:lvl2pPr marL="442913" indent="-180975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 marL="723900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>
                <a:solidFill>
                  <a:schemeClr val="bg1">
                    <a:lumMod val="65000"/>
                  </a:schemeClr>
                </a:solidFill>
              </a:defRPr>
            </a:lvl3pPr>
            <a:lvl4pPr marL="895350" indent="-1762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>
                <a:solidFill>
                  <a:schemeClr val="accent1"/>
                </a:solidFill>
              </a:defRPr>
            </a:lvl4pPr>
            <a:lvl5pPr marL="1166813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5pPr>
            <a:lvl6pPr marL="1879600" indent="-228600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/>
              <a:t>Forms without instructions</a:t>
            </a:r>
            <a:r>
              <a:rPr lang="en-US" dirty="0"/>
              <a:t> (missing labels)</a:t>
            </a:r>
          </a:p>
        </p:txBody>
      </p:sp>
      <p:sp>
        <p:nvSpPr>
          <p:cNvPr id="20" name="Espace réservé du texte 9">
            <a:extLst>
              <a:ext uri="{FF2B5EF4-FFF2-40B4-BE49-F238E27FC236}">
                <a16:creationId xmlns:a16="http://schemas.microsoft.com/office/drawing/2014/main" id="{4259CAD8-E35E-2F8B-3D06-D6C15E516F94}"/>
              </a:ext>
            </a:extLst>
          </p:cNvPr>
          <p:cNvSpPr txBox="1">
            <a:spLocks/>
          </p:cNvSpPr>
          <p:nvPr/>
        </p:nvSpPr>
        <p:spPr>
          <a:xfrm>
            <a:off x="290067" y="3623987"/>
            <a:ext cx="3582010" cy="238825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200" b="0">
                <a:solidFill>
                  <a:schemeClr val="bg1"/>
                </a:solidFill>
              </a:defRPr>
            </a:lvl1pPr>
            <a:lvl2pPr marL="442913" indent="-180975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 marL="723900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>
                <a:solidFill>
                  <a:schemeClr val="bg1">
                    <a:lumMod val="65000"/>
                  </a:schemeClr>
                </a:solidFill>
              </a:defRPr>
            </a:lvl3pPr>
            <a:lvl4pPr marL="895350" indent="-1762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>
                <a:solidFill>
                  <a:schemeClr val="accent1"/>
                </a:solidFill>
              </a:defRPr>
            </a:lvl4pPr>
            <a:lvl5pPr marL="1166813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5pPr>
            <a:lvl6pPr marL="1879600" indent="-228600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/>
              <a:t>Links that go nowhere </a:t>
            </a:r>
            <a:r>
              <a:rPr lang="en-US" dirty="0"/>
              <a:t>(empty links)</a:t>
            </a:r>
          </a:p>
        </p:txBody>
      </p: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A1ACC53A-1735-F92A-F058-17281CD9182E}"/>
              </a:ext>
            </a:extLst>
          </p:cNvPr>
          <p:cNvSpPr txBox="1">
            <a:spLocks/>
          </p:cNvSpPr>
          <p:nvPr/>
        </p:nvSpPr>
        <p:spPr>
          <a:xfrm>
            <a:off x="4189844" y="1748767"/>
            <a:ext cx="1294890" cy="42580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rgbClr val="A665FF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79.1%</a:t>
            </a:r>
          </a:p>
        </p:txBody>
      </p:sp>
      <p:sp>
        <p:nvSpPr>
          <p:cNvPr id="22" name="Espace réservé du texte 9">
            <a:extLst>
              <a:ext uri="{FF2B5EF4-FFF2-40B4-BE49-F238E27FC236}">
                <a16:creationId xmlns:a16="http://schemas.microsoft.com/office/drawing/2014/main" id="{25872675-9C0F-AC1B-CEB7-D262FA6657C1}"/>
              </a:ext>
            </a:extLst>
          </p:cNvPr>
          <p:cNvSpPr txBox="1">
            <a:spLocks/>
          </p:cNvSpPr>
          <p:nvPr/>
        </p:nvSpPr>
        <p:spPr>
          <a:xfrm>
            <a:off x="4189844" y="2338392"/>
            <a:ext cx="1294890" cy="42580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rgbClr val="A665FF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55.5%</a:t>
            </a:r>
          </a:p>
        </p:txBody>
      </p:sp>
      <p:sp>
        <p:nvSpPr>
          <p:cNvPr id="23" name="Espace réservé du texte 9">
            <a:extLst>
              <a:ext uri="{FF2B5EF4-FFF2-40B4-BE49-F238E27FC236}">
                <a16:creationId xmlns:a16="http://schemas.microsoft.com/office/drawing/2014/main" id="{4479B697-CB7F-2629-172E-2734437A568F}"/>
              </a:ext>
            </a:extLst>
          </p:cNvPr>
          <p:cNvSpPr txBox="1">
            <a:spLocks/>
          </p:cNvSpPr>
          <p:nvPr/>
        </p:nvSpPr>
        <p:spPr>
          <a:xfrm>
            <a:off x="4189844" y="2976228"/>
            <a:ext cx="1294890" cy="42580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rgbClr val="A665FF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48.2%</a:t>
            </a: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377AB376-38AD-89A8-E401-CBBD9A4D81F4}"/>
              </a:ext>
            </a:extLst>
          </p:cNvPr>
          <p:cNvSpPr txBox="1">
            <a:spLocks/>
          </p:cNvSpPr>
          <p:nvPr/>
        </p:nvSpPr>
        <p:spPr>
          <a:xfrm>
            <a:off x="4189844" y="3614064"/>
            <a:ext cx="1294890" cy="42580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rgbClr val="A665FF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45.4%</a:t>
            </a:r>
          </a:p>
        </p:txBody>
      </p:sp>
      <p:sp>
        <p:nvSpPr>
          <p:cNvPr id="25" name="Espace réservé du texte 43">
            <a:extLst>
              <a:ext uri="{FF2B5EF4-FFF2-40B4-BE49-F238E27FC236}">
                <a16:creationId xmlns:a16="http://schemas.microsoft.com/office/drawing/2014/main" id="{0C9AC5E1-3DDF-E711-D37C-D90D6759C977}"/>
              </a:ext>
            </a:extLst>
          </p:cNvPr>
          <p:cNvSpPr txBox="1">
            <a:spLocks/>
          </p:cNvSpPr>
          <p:nvPr/>
        </p:nvSpPr>
        <p:spPr>
          <a:xfrm>
            <a:off x="6095999" y="3774397"/>
            <a:ext cx="5664419" cy="2320168"/>
          </a:xfrm>
          <a:prstGeom prst="rect">
            <a:avLst/>
          </a:prstGeom>
        </p:spPr>
        <p:txBody>
          <a:bodyPr vert="horz" lIns="360000" tIns="360000" rIns="36000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“We are making the web accessible for disabled people — actually, </a:t>
            </a:r>
            <a:r>
              <a:rPr lang="en-US" sz="2400" dirty="0">
                <a:solidFill>
                  <a:schemeClr val="accent2"/>
                </a:solidFill>
              </a:rPr>
              <a:t>we are making the web accessible for our future selves</a:t>
            </a:r>
            <a:r>
              <a:rPr lang="en-US" sz="2400" dirty="0"/>
              <a:t>.” 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EF70A508-67BF-BC5A-ADA1-6DB7AB05F583}"/>
              </a:ext>
            </a:extLst>
          </p:cNvPr>
          <p:cNvSpPr txBox="1">
            <a:spLocks/>
          </p:cNvSpPr>
          <p:nvPr/>
        </p:nvSpPr>
        <p:spPr>
          <a:xfrm>
            <a:off x="6449054" y="3604899"/>
            <a:ext cx="313590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rgbClr val="A665FF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</a:rPr>
              <a:t>General Misconception…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321917C8-7B5D-21E4-450E-77169341DDA1}"/>
              </a:ext>
            </a:extLst>
          </p:cNvPr>
          <p:cNvSpPr txBox="1">
            <a:spLocks/>
          </p:cNvSpPr>
          <p:nvPr/>
        </p:nvSpPr>
        <p:spPr>
          <a:xfrm>
            <a:off x="265575" y="4873332"/>
            <a:ext cx="3582010" cy="238825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200" b="0">
                <a:solidFill>
                  <a:schemeClr val="bg1"/>
                </a:solidFill>
              </a:defRPr>
            </a:lvl1pPr>
            <a:lvl2pPr marL="442913" indent="-180975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 marL="723900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>
                <a:solidFill>
                  <a:schemeClr val="bg1">
                    <a:lumMod val="65000"/>
                  </a:schemeClr>
                </a:solidFill>
              </a:defRPr>
            </a:lvl3pPr>
            <a:lvl4pPr marL="895350" indent="-1762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>
                <a:solidFill>
                  <a:schemeClr val="accent1"/>
                </a:solidFill>
              </a:defRPr>
            </a:lvl4pPr>
            <a:lvl5pPr marL="1166813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5pPr>
            <a:lvl6pPr marL="1879600" indent="-228600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/>
              <a:t>Pages without a set language </a:t>
            </a:r>
            <a:r>
              <a:rPr lang="en-US" dirty="0"/>
              <a:t>(screen readers can’t read properly)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FCDDDF03-6D7A-E908-DC44-8D79BFE69674}"/>
              </a:ext>
            </a:extLst>
          </p:cNvPr>
          <p:cNvSpPr txBox="1">
            <a:spLocks/>
          </p:cNvSpPr>
          <p:nvPr/>
        </p:nvSpPr>
        <p:spPr>
          <a:xfrm>
            <a:off x="4189844" y="4846870"/>
            <a:ext cx="1294890" cy="42580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rgbClr val="A665FF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15.8%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7AC2E7-5012-7576-71FA-373E3B29E988}"/>
              </a:ext>
            </a:extLst>
          </p:cNvPr>
          <p:cNvSpPr/>
          <p:nvPr/>
        </p:nvSpPr>
        <p:spPr>
          <a:xfrm rot="5400000">
            <a:off x="1887531" y="519317"/>
            <a:ext cx="178953" cy="3246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FDEB06-6223-7B51-065A-0E7704077BD2}"/>
              </a:ext>
            </a:extLst>
          </p:cNvPr>
          <p:cNvSpPr/>
          <p:nvPr/>
        </p:nvSpPr>
        <p:spPr>
          <a:xfrm rot="5400000">
            <a:off x="1552206" y="1457799"/>
            <a:ext cx="204618" cy="2601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E06A6-0E09-369F-B769-BAD76EC1F14B}"/>
              </a:ext>
            </a:extLst>
          </p:cNvPr>
          <p:cNvSpPr/>
          <p:nvPr/>
        </p:nvSpPr>
        <p:spPr>
          <a:xfrm rot="5400000">
            <a:off x="1381018" y="2933625"/>
            <a:ext cx="171441" cy="222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5A51E9-489C-0366-F5AE-1C3FC047FCBC}"/>
              </a:ext>
            </a:extLst>
          </p:cNvPr>
          <p:cNvSpPr/>
          <p:nvPr/>
        </p:nvSpPr>
        <p:spPr>
          <a:xfrm rot="5400000">
            <a:off x="720547" y="4953279"/>
            <a:ext cx="177929" cy="911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1272" name="Picture 8" descr="woman standing on ice">
            <a:extLst>
              <a:ext uri="{FF2B5EF4-FFF2-40B4-BE49-F238E27FC236}">
                <a16:creationId xmlns:a16="http://schemas.microsoft.com/office/drawing/2014/main" id="{2C623682-3C13-F270-E6C3-3CACCB54A4B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11" b="344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texte 9">
            <a:extLst>
              <a:ext uri="{FF2B5EF4-FFF2-40B4-BE49-F238E27FC236}">
                <a16:creationId xmlns:a16="http://schemas.microsoft.com/office/drawing/2014/main" id="{EBDDF3AC-23B2-055E-FCAA-4E5637F532AC}"/>
              </a:ext>
            </a:extLst>
          </p:cNvPr>
          <p:cNvSpPr txBox="1">
            <a:spLocks/>
          </p:cNvSpPr>
          <p:nvPr/>
        </p:nvSpPr>
        <p:spPr>
          <a:xfrm>
            <a:off x="279179" y="4249915"/>
            <a:ext cx="3582010" cy="238825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200" b="0">
                <a:solidFill>
                  <a:schemeClr val="bg1"/>
                </a:solidFill>
              </a:defRPr>
            </a:lvl1pPr>
            <a:lvl2pPr marL="442913" indent="-180975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 marL="723900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>
                <a:solidFill>
                  <a:schemeClr val="bg1">
                    <a:lumMod val="65000"/>
                  </a:schemeClr>
                </a:solidFill>
              </a:defRPr>
            </a:lvl3pPr>
            <a:lvl4pPr marL="895350" indent="-1762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>
                <a:solidFill>
                  <a:schemeClr val="accent1"/>
                </a:solidFill>
              </a:defRPr>
            </a:lvl4pPr>
            <a:lvl5pPr marL="1166813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5pPr>
            <a:lvl6pPr marL="1879600" indent="-228600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/>
              <a:t>Buttons with no meaning </a:t>
            </a:r>
            <a:r>
              <a:rPr lang="en-US" dirty="0"/>
              <a:t>(empty buttons)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73B3B4C0-8616-8C19-FF28-C415047C7E03}"/>
              </a:ext>
            </a:extLst>
          </p:cNvPr>
          <p:cNvSpPr txBox="1">
            <a:spLocks/>
          </p:cNvSpPr>
          <p:nvPr/>
        </p:nvSpPr>
        <p:spPr>
          <a:xfrm>
            <a:off x="4178956" y="4239992"/>
            <a:ext cx="1294890" cy="42580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rgbClr val="A665FF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29.6%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D834D8-DDB4-7517-7492-7F25488BA33F}"/>
              </a:ext>
            </a:extLst>
          </p:cNvPr>
          <p:cNvSpPr/>
          <p:nvPr/>
        </p:nvSpPr>
        <p:spPr>
          <a:xfrm rot="5400000">
            <a:off x="991748" y="3937936"/>
            <a:ext cx="168928" cy="1467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269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56758-E376-F8C6-75C9-A1F612295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512549E8-8A41-6B7B-44F5-F7CAD8D721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7492" y="0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571308A9-7E70-598A-FCD9-7FC467B070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9111" y="2594758"/>
            <a:ext cx="10046284" cy="115919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60000" tIns="36000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Common Delivery Pitfalls</a:t>
            </a:r>
            <a:endParaRPr kumimoji="0" lang="en-IN" sz="6000" b="0" i="0" u="none" strike="noStrike" kern="0" cap="none" spc="-15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849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70237-9E1C-554A-A5C5-CF8938D78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FB572FC-B9C6-8B2A-4D93-5F2897C4B7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7705" y="2823944"/>
            <a:ext cx="1599700" cy="1210112"/>
          </a:xfrm>
        </p:spPr>
        <p:txBody>
          <a:bodyPr>
            <a:noAutofit/>
          </a:bodyPr>
          <a:lstStyle/>
          <a:p>
            <a:pPr algn="ctr"/>
            <a:r>
              <a:rPr lang="en-IN" sz="1800" noProof="0" dirty="0"/>
              <a:t>Small misses that quietly create big barriers!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F0E283D-1927-69EC-6631-4D77CF5488F8}"/>
              </a:ext>
            </a:extLst>
          </p:cNvPr>
          <p:cNvCxnSpPr>
            <a:cxnSpLocks/>
          </p:cNvCxnSpPr>
          <p:nvPr/>
        </p:nvCxnSpPr>
        <p:spPr>
          <a:xfrm>
            <a:off x="2612571" y="2366566"/>
            <a:ext cx="90569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DA6FBFF-13AE-23EC-CE4D-2D83F49D2C2E}"/>
              </a:ext>
            </a:extLst>
          </p:cNvPr>
          <p:cNvCxnSpPr>
            <a:cxnSpLocks/>
          </p:cNvCxnSpPr>
          <p:nvPr/>
        </p:nvCxnSpPr>
        <p:spPr>
          <a:xfrm>
            <a:off x="2612571" y="4093395"/>
            <a:ext cx="90569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D476358-456C-6030-98F3-DB1F9D98B8EF}"/>
              </a:ext>
            </a:extLst>
          </p:cNvPr>
          <p:cNvCxnSpPr>
            <a:cxnSpLocks/>
          </p:cNvCxnSpPr>
          <p:nvPr/>
        </p:nvCxnSpPr>
        <p:spPr>
          <a:xfrm>
            <a:off x="5635269" y="639737"/>
            <a:ext cx="0" cy="51804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DFA0983-2873-DE23-9D42-537C184E21AB}"/>
              </a:ext>
            </a:extLst>
          </p:cNvPr>
          <p:cNvCxnSpPr>
            <a:cxnSpLocks/>
          </p:cNvCxnSpPr>
          <p:nvPr/>
        </p:nvCxnSpPr>
        <p:spPr>
          <a:xfrm>
            <a:off x="8652376" y="639737"/>
            <a:ext cx="0" cy="51804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E65983-C210-053A-8DE2-73CBAC0FB8A8}"/>
              </a:ext>
            </a:extLst>
          </p:cNvPr>
          <p:cNvSpPr txBox="1">
            <a:spLocks/>
          </p:cNvSpPr>
          <p:nvPr/>
        </p:nvSpPr>
        <p:spPr>
          <a:xfrm>
            <a:off x="2768950" y="639737"/>
            <a:ext cx="2563656" cy="1530503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No Accessibility </a:t>
            </a:r>
            <a:r>
              <a:rPr lang="en-IN" sz="3000" b="1" dirty="0">
                <a:solidFill>
                  <a:schemeClr val="tx2"/>
                </a:solidFill>
              </a:rPr>
              <a:t>Acceptance</a:t>
            </a:r>
            <a:r>
              <a:rPr lang="en-IN" sz="3000" b="1" dirty="0">
                <a:solidFill>
                  <a:schemeClr val="bg1"/>
                </a:solidFill>
              </a:rPr>
              <a:t> </a:t>
            </a:r>
            <a:r>
              <a:rPr lang="en-IN" sz="3000" b="1" dirty="0">
                <a:solidFill>
                  <a:schemeClr val="tx2"/>
                </a:solidFill>
              </a:rPr>
              <a:t>Criteria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03DC9D-86B6-DBFF-F74C-46FB8AD486B9}"/>
              </a:ext>
            </a:extLst>
          </p:cNvPr>
          <p:cNvSpPr txBox="1">
            <a:spLocks/>
          </p:cNvSpPr>
          <p:nvPr/>
        </p:nvSpPr>
        <p:spPr>
          <a:xfrm>
            <a:off x="5784221" y="2707030"/>
            <a:ext cx="267063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Rely Only </a:t>
            </a:r>
          </a:p>
          <a:p>
            <a:pPr algn="ctr"/>
            <a:r>
              <a:rPr lang="en-IN" sz="3000" b="1" dirty="0">
                <a:solidFill>
                  <a:srgbClr val="9D68F7"/>
                </a:solidFill>
              </a:rPr>
              <a:t>on Visuals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405A05-2F03-C9D6-2AE2-3850818A895D}"/>
              </a:ext>
            </a:extLst>
          </p:cNvPr>
          <p:cNvSpPr txBox="1">
            <a:spLocks/>
          </p:cNvSpPr>
          <p:nvPr/>
        </p:nvSpPr>
        <p:spPr>
          <a:xfrm>
            <a:off x="8849902" y="2489544"/>
            <a:ext cx="262205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000" b="1" dirty="0">
                <a:solidFill>
                  <a:srgbClr val="9D68F7"/>
                </a:solidFill>
              </a:rPr>
              <a:t>Dynamic Content 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not Explained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C40385-7A14-1BFA-0DF3-39A76C9D52BF}"/>
              </a:ext>
            </a:extLst>
          </p:cNvPr>
          <p:cNvSpPr txBox="1">
            <a:spLocks/>
          </p:cNvSpPr>
          <p:nvPr/>
        </p:nvSpPr>
        <p:spPr>
          <a:xfrm>
            <a:off x="8921235" y="4525924"/>
            <a:ext cx="262492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Unclear Error </a:t>
            </a:r>
            <a:r>
              <a:rPr lang="en-IN" sz="3000" b="1" dirty="0">
                <a:solidFill>
                  <a:srgbClr val="00B050"/>
                </a:solidFill>
              </a:rPr>
              <a:t>Messages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E4B783-3674-30BF-A367-176FAFDF96BC}"/>
              </a:ext>
            </a:extLst>
          </p:cNvPr>
          <p:cNvSpPr txBox="1">
            <a:spLocks/>
          </p:cNvSpPr>
          <p:nvPr/>
        </p:nvSpPr>
        <p:spPr>
          <a:xfrm>
            <a:off x="5784582" y="4525924"/>
            <a:ext cx="2792847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000" b="1" dirty="0">
                <a:solidFill>
                  <a:srgbClr val="00B050"/>
                </a:solidFill>
              </a:rPr>
              <a:t>Auto-Playing</a:t>
            </a:r>
            <a:r>
              <a:rPr lang="en-IN" sz="2200" b="1" dirty="0">
                <a:solidFill>
                  <a:schemeClr val="bg1"/>
                </a:solidFill>
              </a:rPr>
              <a:t> </a:t>
            </a:r>
            <a:r>
              <a:rPr lang="en-IN" sz="2000" b="1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BCFD57-11DD-C928-48A8-B58F26967F59}"/>
              </a:ext>
            </a:extLst>
          </p:cNvPr>
          <p:cNvSpPr txBox="1">
            <a:spLocks/>
          </p:cNvSpPr>
          <p:nvPr/>
        </p:nvSpPr>
        <p:spPr>
          <a:xfrm>
            <a:off x="8790757" y="808582"/>
            <a:ext cx="280377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 in </a:t>
            </a:r>
          </a:p>
          <a:p>
            <a:pPr algn="ctr"/>
            <a:r>
              <a:rPr lang="en-US" sz="3000" b="1" dirty="0">
                <a:solidFill>
                  <a:schemeClr val="tx2"/>
                </a:solidFill>
              </a:rPr>
              <a:t>Definition of Done</a:t>
            </a:r>
            <a:endParaRPr lang="en-IN" sz="3000" b="1" dirty="0">
              <a:solidFill>
                <a:schemeClr val="tx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9C7A3E-4F3E-0ACE-E35F-48309C6FB81C}"/>
              </a:ext>
            </a:extLst>
          </p:cNvPr>
          <p:cNvSpPr txBox="1">
            <a:spLocks/>
          </p:cNvSpPr>
          <p:nvPr/>
        </p:nvSpPr>
        <p:spPr>
          <a:xfrm>
            <a:off x="2693108" y="2616518"/>
            <a:ext cx="2685685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000" b="1" dirty="0">
                <a:solidFill>
                  <a:srgbClr val="9D68F7"/>
                </a:solidFill>
              </a:rPr>
              <a:t>Reviews Skip </a:t>
            </a:r>
            <a:r>
              <a:rPr lang="en-IN" sz="2000" b="1" dirty="0">
                <a:solidFill>
                  <a:schemeClr val="bg1"/>
                </a:solidFill>
              </a:rPr>
              <a:t>Accessibility Checks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E98C68-0D28-D1C4-3EA3-00A82A75EB8C}"/>
              </a:ext>
            </a:extLst>
          </p:cNvPr>
          <p:cNvSpPr txBox="1">
            <a:spLocks/>
          </p:cNvSpPr>
          <p:nvPr/>
        </p:nvSpPr>
        <p:spPr>
          <a:xfrm>
            <a:off x="2925544" y="4525924"/>
            <a:ext cx="2220812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No Keyboard </a:t>
            </a:r>
            <a:r>
              <a:rPr lang="en-IN" sz="3000" b="1" dirty="0">
                <a:solidFill>
                  <a:srgbClr val="00B050"/>
                </a:solidFill>
              </a:rPr>
              <a:t>Testing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B1F5E0-0CB4-050E-5418-C196DBE1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97" y="2240930"/>
            <a:ext cx="688718" cy="68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8D8E7B-FF1C-DF73-B256-2713E6BCF160}"/>
              </a:ext>
            </a:extLst>
          </p:cNvPr>
          <p:cNvSpPr txBox="1">
            <a:spLocks/>
          </p:cNvSpPr>
          <p:nvPr/>
        </p:nvSpPr>
        <p:spPr>
          <a:xfrm>
            <a:off x="5725269" y="609418"/>
            <a:ext cx="2852160" cy="161819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Accessibility Seen as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tx2"/>
                </a:solidFill>
              </a:rPr>
              <a:t>Later Work</a:t>
            </a:r>
            <a:endParaRPr lang="en-IN" sz="3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86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E0A5A-1403-A384-572D-271CEF4EC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Taare Zameen Par (2007) - IMDb">
            <a:extLst>
              <a:ext uri="{FF2B5EF4-FFF2-40B4-BE49-F238E27FC236}">
                <a16:creationId xmlns:a16="http://schemas.microsoft.com/office/drawing/2014/main" id="{CBB6F0DF-59CB-5831-A241-9F010513B390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7" b="1054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549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C5471-35D8-72EF-A0F1-76EF7FDD3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21EED8BE-6EA2-5DB2-8908-589721B687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7492" y="0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D59CAAA7-FAF7-93DD-EDD6-5E0F3FEEF767}"/>
              </a:ext>
            </a:extLst>
          </p:cNvPr>
          <p:cNvSpPr/>
          <p:nvPr/>
        </p:nvSpPr>
        <p:spPr>
          <a:xfrm>
            <a:off x="742208" y="2469566"/>
            <a:ext cx="10446583" cy="1291729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marL="0" marR="0" lvl="0" indent="0" defTabSz="91440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Available Tools and AI Helpers</a:t>
            </a:r>
            <a:endParaRPr kumimoji="0" lang="en-IN" sz="6000" b="0" i="0" u="none" strike="noStrike" kern="0" cap="none" spc="-15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27056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6B9EF-5F24-E86B-FE72-F97051618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1D8470-AE6B-8D4B-4274-0D6150BCA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40872"/>
          </a:xfrm>
        </p:spPr>
        <p:txBody>
          <a:bodyPr/>
          <a:lstStyle/>
          <a:p>
            <a:r>
              <a:rPr lang="en-IN" noProof="0" dirty="0"/>
              <a:t>Tools That Make Accessibility Easier</a:t>
            </a:r>
            <a:endParaRPr lang="en-IN" noProof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A88A745-D701-E180-59E3-0667A3FDED47}"/>
              </a:ext>
            </a:extLst>
          </p:cNvPr>
          <p:cNvSpPr/>
          <p:nvPr/>
        </p:nvSpPr>
        <p:spPr>
          <a:xfrm>
            <a:off x="575954" y="989814"/>
            <a:ext cx="10652166" cy="537422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9000">
                <a:sysClr val="windowText" lastClr="000000"/>
              </a:gs>
              <a:gs pos="37000">
                <a:sysClr val="windowText" lastClr="000000"/>
              </a:gs>
              <a:gs pos="0">
                <a:srgbClr val="FF00FF">
                  <a:alpha val="67117"/>
                </a:srgbClr>
              </a:gs>
              <a:gs pos="100000">
                <a:srgbClr val="7E00BF">
                  <a:lumMod val="60000"/>
                  <a:lumOff val="40000"/>
                </a:srgbClr>
              </a:gs>
              <a:gs pos="83000">
                <a:srgbClr val="D02630">
                  <a:alpha val="49161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BACCC80-6650-13E5-84D9-699340360915}"/>
              </a:ext>
            </a:extLst>
          </p:cNvPr>
          <p:cNvSpPr/>
          <p:nvPr/>
        </p:nvSpPr>
        <p:spPr>
          <a:xfrm>
            <a:off x="1365662" y="1947749"/>
            <a:ext cx="4335607" cy="3874897"/>
          </a:xfrm>
          <a:prstGeom prst="ellipse">
            <a:avLst/>
          </a:prstGeom>
          <a:solidFill>
            <a:sysClr val="windowText" lastClr="000000">
              <a:lumMod val="95000"/>
              <a:lumOff val="5000"/>
              <a:alpha val="25352"/>
            </a:sysClr>
          </a:solidFill>
          <a:ln w="6350" cap="flat" cmpd="sng" algn="ctr">
            <a:solidFill>
              <a:sysClr val="window" lastClr="FFFFFF">
                <a:lumMod val="75000"/>
                <a:alpha val="18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4C99F21-05BE-8821-6574-96271B042E8B}"/>
              </a:ext>
            </a:extLst>
          </p:cNvPr>
          <p:cNvSpPr/>
          <p:nvPr/>
        </p:nvSpPr>
        <p:spPr>
          <a:xfrm>
            <a:off x="6275676" y="1861684"/>
            <a:ext cx="4378036" cy="4013268"/>
          </a:xfrm>
          <a:prstGeom prst="ellipse">
            <a:avLst/>
          </a:prstGeom>
          <a:solidFill>
            <a:sysClr val="windowText" lastClr="000000">
              <a:lumMod val="95000"/>
              <a:lumOff val="5000"/>
              <a:alpha val="25352"/>
            </a:sysClr>
          </a:solidFill>
          <a:ln w="6350" cap="flat" cmpd="sng" algn="ctr">
            <a:solidFill>
              <a:sysClr val="window" lastClr="FFFFFF">
                <a:lumMod val="75000"/>
                <a:alpha val="18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A87438C-5899-F765-54C7-4C6FF31F7DB3}"/>
              </a:ext>
            </a:extLst>
          </p:cNvPr>
          <p:cNvSpPr txBox="1"/>
          <p:nvPr/>
        </p:nvSpPr>
        <p:spPr>
          <a:xfrm>
            <a:off x="2668973" y="1258296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For Developers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FB5D4BC1-C777-F70D-C49D-7B142E2081D2}"/>
              </a:ext>
            </a:extLst>
          </p:cNvPr>
          <p:cNvSpPr/>
          <p:nvPr/>
        </p:nvSpPr>
        <p:spPr>
          <a:xfrm>
            <a:off x="2656756" y="3094722"/>
            <a:ext cx="2375866" cy="410067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Framework Support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5BA19848-4453-1BFA-4682-4FFE8A61AB34}"/>
              </a:ext>
            </a:extLst>
          </p:cNvPr>
          <p:cNvSpPr/>
          <p:nvPr/>
        </p:nvSpPr>
        <p:spPr>
          <a:xfrm>
            <a:off x="2672352" y="3631172"/>
            <a:ext cx="2375866" cy="410066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UI Components &amp; ARIA Helpers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495217C-9043-2E10-349F-67E1D851523C}"/>
              </a:ext>
            </a:extLst>
          </p:cNvPr>
          <p:cNvSpPr txBox="1"/>
          <p:nvPr/>
        </p:nvSpPr>
        <p:spPr>
          <a:xfrm>
            <a:off x="6587320" y="1260182"/>
            <a:ext cx="3071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For POs / Scrum Masters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5E164CC2-3DD5-C08B-20E6-866FA1AFAC7B}"/>
              </a:ext>
            </a:extLst>
          </p:cNvPr>
          <p:cNvGrpSpPr/>
          <p:nvPr/>
        </p:nvGrpSpPr>
        <p:grpSpPr>
          <a:xfrm>
            <a:off x="7061909" y="3132105"/>
            <a:ext cx="2972087" cy="1108392"/>
            <a:chOff x="4019843" y="3178846"/>
            <a:chExt cx="1666648" cy="660360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50F17D1B-B06F-7245-47C9-D252F957795B}"/>
                </a:ext>
              </a:extLst>
            </p:cNvPr>
            <p:cNvSpPr/>
            <p:nvPr/>
          </p:nvSpPr>
          <p:spPr>
            <a:xfrm>
              <a:off x="4019843" y="3178846"/>
              <a:ext cx="1634550" cy="297335"/>
            </a:xfrm>
            <a:prstGeom prst="roundRect">
              <a:avLst>
                <a:gd name="adj" fmla="val 50000"/>
              </a:avLst>
            </a:prstGeom>
            <a:noFill/>
            <a:ln w="31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200" kern="0" noProof="0" dirty="0">
                  <a:solidFill>
                    <a:prstClr val="white"/>
                  </a:solidFill>
                  <a:latin typeface="Arial"/>
                </a:rPr>
                <a:t>Lighthouse Reports &amp; Accessibility Insights</a:t>
              </a:r>
              <a:endPara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F288CFEE-4290-BB6F-6870-52F28F245CFB}"/>
                </a:ext>
              </a:extLst>
            </p:cNvPr>
            <p:cNvSpPr/>
            <p:nvPr/>
          </p:nvSpPr>
          <p:spPr>
            <a:xfrm>
              <a:off x="4019843" y="3598341"/>
              <a:ext cx="1666648" cy="240865"/>
            </a:xfrm>
            <a:prstGeom prst="roundRect">
              <a:avLst>
                <a:gd name="adj" fmla="val 50000"/>
              </a:avLst>
            </a:prstGeom>
            <a:noFill/>
            <a:ln w="31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Browser Tools (Wave, Web Toolbar)</a:t>
              </a:r>
            </a:p>
          </p:txBody>
        </p:sp>
      </p:grpSp>
      <p:sp>
        <p:nvSpPr>
          <p:cNvPr id="3" name="Rectangle : coins arrondis 20">
            <a:extLst>
              <a:ext uri="{FF2B5EF4-FFF2-40B4-BE49-F238E27FC236}">
                <a16:creationId xmlns:a16="http://schemas.microsoft.com/office/drawing/2014/main" id="{9D6F09E1-C3EB-D54F-228F-6EBBCDCC016C}"/>
              </a:ext>
            </a:extLst>
          </p:cNvPr>
          <p:cNvSpPr/>
          <p:nvPr/>
        </p:nvSpPr>
        <p:spPr>
          <a:xfrm>
            <a:off x="2656756" y="4172569"/>
            <a:ext cx="2375866" cy="410066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Built-in Form Validators</a:t>
            </a:r>
          </a:p>
        </p:txBody>
      </p:sp>
      <p:sp>
        <p:nvSpPr>
          <p:cNvPr id="4" name="Rectangle : coins arrondis 20">
            <a:extLst>
              <a:ext uri="{FF2B5EF4-FFF2-40B4-BE49-F238E27FC236}">
                <a16:creationId xmlns:a16="http://schemas.microsoft.com/office/drawing/2014/main" id="{7A30E87B-3A41-BEFA-6707-87437EBDC227}"/>
              </a:ext>
            </a:extLst>
          </p:cNvPr>
          <p:cNvSpPr/>
          <p:nvPr/>
        </p:nvSpPr>
        <p:spPr>
          <a:xfrm>
            <a:off x="2656756" y="4744639"/>
            <a:ext cx="2375866" cy="385217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Axe-core &amp; Cypress-axe</a:t>
            </a:r>
          </a:p>
        </p:txBody>
      </p:sp>
      <p:sp>
        <p:nvSpPr>
          <p:cNvPr id="5" name="Rectangle : coins arrondis 20">
            <a:extLst>
              <a:ext uri="{FF2B5EF4-FFF2-40B4-BE49-F238E27FC236}">
                <a16:creationId xmlns:a16="http://schemas.microsoft.com/office/drawing/2014/main" id="{306BE4ED-CAA4-9C43-A28A-28E9334AF279}"/>
              </a:ext>
            </a:extLst>
          </p:cNvPr>
          <p:cNvSpPr/>
          <p:nvPr/>
        </p:nvSpPr>
        <p:spPr>
          <a:xfrm>
            <a:off x="2672352" y="5291723"/>
            <a:ext cx="2375866" cy="369055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Screen Readers (NVDA, VoiceOver)</a:t>
            </a:r>
          </a:p>
        </p:txBody>
      </p:sp>
      <p:sp>
        <p:nvSpPr>
          <p:cNvPr id="6" name="Rectangle : coins arrondis 27">
            <a:extLst>
              <a:ext uri="{FF2B5EF4-FFF2-40B4-BE49-F238E27FC236}">
                <a16:creationId xmlns:a16="http://schemas.microsoft.com/office/drawing/2014/main" id="{11F32356-2C2F-D7DF-C6D4-7DF209966455}"/>
              </a:ext>
            </a:extLst>
          </p:cNvPr>
          <p:cNvSpPr/>
          <p:nvPr/>
        </p:nvSpPr>
        <p:spPr>
          <a:xfrm>
            <a:off x="7061912" y="4377602"/>
            <a:ext cx="2987684" cy="492898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Checklists </a:t>
            </a:r>
            <a:r>
              <a:rPr lang="en-IN" sz="1200" kern="0" dirty="0">
                <a:solidFill>
                  <a:prstClr val="white"/>
                </a:solidFill>
                <a:latin typeface="Arial"/>
              </a:rPr>
              <a:t>&amp; toolkits (WCAG, Inclusive Design Toolkit)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 : coins arrondis 27">
            <a:extLst>
              <a:ext uri="{FF2B5EF4-FFF2-40B4-BE49-F238E27FC236}">
                <a16:creationId xmlns:a16="http://schemas.microsoft.com/office/drawing/2014/main" id="{46F9CA02-5A62-0A34-6512-3A9C253903CB}"/>
              </a:ext>
            </a:extLst>
          </p:cNvPr>
          <p:cNvSpPr/>
          <p:nvPr/>
        </p:nvSpPr>
        <p:spPr>
          <a:xfrm>
            <a:off x="7100013" y="5063891"/>
            <a:ext cx="2949583" cy="409829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Collaboration &amp; feedback (UserZoom)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547D0-4D76-BCCC-F7E6-FF2100C75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733" y="1819621"/>
            <a:ext cx="947683" cy="9476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025FF8-BB4C-EE9D-E650-316963F29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899" y="1861684"/>
            <a:ext cx="947683" cy="94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5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1EE20-8426-1AB0-63D4-9DD19E494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4090172-166F-79C3-D8C2-2F8567A39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>
                  <a:gsLst>
                    <a:gs pos="29000">
                      <a:srgbClr val="02FFD3"/>
                    </a:gs>
                    <a:gs pos="65000">
                      <a:srgbClr val="22B5FF"/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AI Helpers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46847BAF-0F5D-6981-84C3-A275CFB61D76}"/>
              </a:ext>
            </a:extLst>
          </p:cNvPr>
          <p:cNvSpPr/>
          <p:nvPr/>
        </p:nvSpPr>
        <p:spPr>
          <a:xfrm>
            <a:off x="130629" y="1240971"/>
            <a:ext cx="11597132" cy="4392386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E066D346-0DCE-C660-D2C7-71699A3EE451}"/>
              </a:ext>
            </a:extLst>
          </p:cNvPr>
          <p:cNvGrpSpPr/>
          <p:nvPr/>
        </p:nvGrpSpPr>
        <p:grpSpPr>
          <a:xfrm>
            <a:off x="486214" y="1710841"/>
            <a:ext cx="2506420" cy="3465316"/>
            <a:chOff x="1436202" y="1544092"/>
            <a:chExt cx="1325539" cy="1585757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D60C1FD6-D7F0-E86A-7147-BCA7F82871E5}"/>
                </a:ext>
              </a:extLst>
            </p:cNvPr>
            <p:cNvSpPr/>
            <p:nvPr/>
          </p:nvSpPr>
          <p:spPr>
            <a:xfrm>
              <a:off x="1436202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648C327B-59FD-6ED0-FB29-DF145BB81BB2}"/>
                </a:ext>
              </a:extLst>
            </p:cNvPr>
            <p:cNvSpPr txBox="1"/>
            <p:nvPr/>
          </p:nvSpPr>
          <p:spPr>
            <a:xfrm>
              <a:off x="1615778" y="2308803"/>
              <a:ext cx="1030120" cy="33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Google’s Project Relate, MS AI for Accessibility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3AAD294-B05C-BA4F-F318-F4685AD5DC43}"/>
              </a:ext>
            </a:extLst>
          </p:cNvPr>
          <p:cNvSpPr/>
          <p:nvPr/>
        </p:nvSpPr>
        <p:spPr>
          <a:xfrm>
            <a:off x="677372" y="2216913"/>
            <a:ext cx="1947822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Sign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Language to Voice/Chat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pic>
        <p:nvPicPr>
          <p:cNvPr id="45" name="Graphique 32">
            <a:extLst>
              <a:ext uri="{FF2B5EF4-FFF2-40B4-BE49-F238E27FC236}">
                <a16:creationId xmlns:a16="http://schemas.microsoft.com/office/drawing/2014/main" id="{D7A4D934-1053-B9A8-1869-6682DC1DFF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8249" y="2123671"/>
            <a:ext cx="582347" cy="340734"/>
          </a:xfrm>
          <a:prstGeom prst="rect">
            <a:avLst/>
          </a:prstGeom>
        </p:spPr>
      </p:pic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24EEC673-EB7E-7B55-1735-F7E667D82F67}"/>
              </a:ext>
            </a:extLst>
          </p:cNvPr>
          <p:cNvSpPr txBox="1">
            <a:spLocks/>
          </p:cNvSpPr>
          <p:nvPr/>
        </p:nvSpPr>
        <p:spPr>
          <a:xfrm>
            <a:off x="373149" y="505599"/>
            <a:ext cx="4207015" cy="446314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30"/>
              </a:lnSpc>
              <a:buNone/>
            </a:pPr>
            <a:r>
              <a:rPr lang="en-IN" sz="1050" noProof="0" dirty="0">
                <a:solidFill>
                  <a:schemeClr val="bg1">
                    <a:lumMod val="8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Making accessibility easier, faster, and smarter for your team.</a:t>
            </a:r>
            <a:endParaRPr lang="en-IN" sz="1050" noProof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742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FF81D-B4F3-95DB-EAB9-8B203579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D834A5A-1E52-88D2-A490-EAC7B7505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>
                  <a:gsLst>
                    <a:gs pos="29000">
                      <a:srgbClr val="02FFD3"/>
                    </a:gs>
                    <a:gs pos="65000">
                      <a:srgbClr val="22B5FF"/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AI Helpers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C72E23D5-09A5-32B5-0B16-9E56A252FE6A}"/>
              </a:ext>
            </a:extLst>
          </p:cNvPr>
          <p:cNvSpPr/>
          <p:nvPr/>
        </p:nvSpPr>
        <p:spPr>
          <a:xfrm>
            <a:off x="130629" y="1240971"/>
            <a:ext cx="11597132" cy="4392386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BF2F0628-06E6-EF11-4A54-61D83C7BDABB}"/>
              </a:ext>
            </a:extLst>
          </p:cNvPr>
          <p:cNvGrpSpPr/>
          <p:nvPr/>
        </p:nvGrpSpPr>
        <p:grpSpPr>
          <a:xfrm>
            <a:off x="486214" y="1710841"/>
            <a:ext cx="2506420" cy="3465316"/>
            <a:chOff x="1436202" y="1544092"/>
            <a:chExt cx="1325539" cy="1585757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BFE7EB39-BAA8-D798-B58E-18B8BCB9E475}"/>
                </a:ext>
              </a:extLst>
            </p:cNvPr>
            <p:cNvSpPr/>
            <p:nvPr/>
          </p:nvSpPr>
          <p:spPr>
            <a:xfrm>
              <a:off x="1436202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B8751C91-C4D7-0E4C-D74E-73415B468562}"/>
                </a:ext>
              </a:extLst>
            </p:cNvPr>
            <p:cNvSpPr txBox="1"/>
            <p:nvPr/>
          </p:nvSpPr>
          <p:spPr>
            <a:xfrm>
              <a:off x="1615778" y="2308803"/>
              <a:ext cx="1030120" cy="33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Google’s Project Relate, MS AI for Accessibility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5112E791-19A7-DB03-36B2-390FD2953B81}"/>
              </a:ext>
            </a:extLst>
          </p:cNvPr>
          <p:cNvGrpSpPr/>
          <p:nvPr/>
        </p:nvGrpSpPr>
        <p:grpSpPr>
          <a:xfrm>
            <a:off x="3238838" y="1710841"/>
            <a:ext cx="2506419" cy="3465314"/>
            <a:chOff x="4386231" y="1544092"/>
            <a:chExt cx="1325539" cy="1585757"/>
          </a:xfrm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C500DF8D-CD86-328F-E907-9769E0918477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575CC237-E2C7-E42D-ECEA-0814DA1E019E}"/>
                </a:ext>
              </a:extLst>
            </p:cNvPr>
            <p:cNvSpPr txBox="1"/>
            <p:nvPr/>
          </p:nvSpPr>
          <p:spPr>
            <a:xfrm>
              <a:off x="4534439" y="2308804"/>
              <a:ext cx="1030120" cy="436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kern="0" dirty="0">
                  <a:solidFill>
                    <a:prstClr val="white"/>
                  </a:solidFill>
                </a:rPr>
                <a:t>Microsoft Immersive Reader, Read&amp;Write, GPT paraphrase prompts</a:t>
              </a:r>
              <a:endParaRPr kumimoji="0" 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CE9AFB3-FB15-CB2D-0C79-75BCC9855FA2}"/>
              </a:ext>
            </a:extLst>
          </p:cNvPr>
          <p:cNvSpPr/>
          <p:nvPr/>
        </p:nvSpPr>
        <p:spPr>
          <a:xfrm>
            <a:off x="3104242" y="2254476"/>
            <a:ext cx="2298377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Personal Reading Helper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8D5783-8563-05E4-FF68-2A3E64150A2B}"/>
              </a:ext>
            </a:extLst>
          </p:cNvPr>
          <p:cNvSpPr/>
          <p:nvPr/>
        </p:nvSpPr>
        <p:spPr>
          <a:xfrm>
            <a:off x="677372" y="2216913"/>
            <a:ext cx="1947822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Sign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Language to Voice/Chat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pic>
        <p:nvPicPr>
          <p:cNvPr id="42" name="Graphique 46">
            <a:extLst>
              <a:ext uri="{FF2B5EF4-FFF2-40B4-BE49-F238E27FC236}">
                <a16:creationId xmlns:a16="http://schemas.microsoft.com/office/drawing/2014/main" id="{B97E5918-E025-DC01-8C1A-5B3C40B1D4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3431" y="2085600"/>
            <a:ext cx="469861" cy="354281"/>
          </a:xfrm>
          <a:prstGeom prst="rect">
            <a:avLst/>
          </a:prstGeom>
        </p:spPr>
      </p:pic>
      <p:pic>
        <p:nvPicPr>
          <p:cNvPr id="45" name="Graphique 32">
            <a:extLst>
              <a:ext uri="{FF2B5EF4-FFF2-40B4-BE49-F238E27FC236}">
                <a16:creationId xmlns:a16="http://schemas.microsoft.com/office/drawing/2014/main" id="{959ACCD4-E5EF-3C8E-E4E9-4E32F004E0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8249" y="2123671"/>
            <a:ext cx="582347" cy="340734"/>
          </a:xfrm>
          <a:prstGeom prst="rect">
            <a:avLst/>
          </a:prstGeom>
        </p:spPr>
      </p:pic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E43B1E9E-3ACA-D269-8CDE-E12433CF42CC}"/>
              </a:ext>
            </a:extLst>
          </p:cNvPr>
          <p:cNvSpPr txBox="1">
            <a:spLocks/>
          </p:cNvSpPr>
          <p:nvPr/>
        </p:nvSpPr>
        <p:spPr>
          <a:xfrm>
            <a:off x="373149" y="505599"/>
            <a:ext cx="4207015" cy="446314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30"/>
              </a:lnSpc>
              <a:buNone/>
            </a:pPr>
            <a:r>
              <a:rPr lang="en-IN" sz="1050" noProof="0" dirty="0">
                <a:solidFill>
                  <a:schemeClr val="bg1">
                    <a:lumMod val="8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Making accessibility easier, faster, and smarter for your team.</a:t>
            </a:r>
            <a:endParaRPr lang="en-IN" sz="1050" noProof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14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E6595-E437-8A2E-B40B-EE68661EC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BACF99E-A69C-2377-BFEB-038E8ACA6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>
                  <a:gsLst>
                    <a:gs pos="29000">
                      <a:srgbClr val="02FFD3"/>
                    </a:gs>
                    <a:gs pos="65000">
                      <a:srgbClr val="22B5FF"/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AI Helpers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121BF060-409D-AE3E-AE7A-03CC32EE109B}"/>
              </a:ext>
            </a:extLst>
          </p:cNvPr>
          <p:cNvSpPr/>
          <p:nvPr/>
        </p:nvSpPr>
        <p:spPr>
          <a:xfrm>
            <a:off x="130629" y="1240971"/>
            <a:ext cx="11597132" cy="4392386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57C6B05D-D446-9399-25DE-132703D67048}"/>
              </a:ext>
            </a:extLst>
          </p:cNvPr>
          <p:cNvGrpSpPr/>
          <p:nvPr/>
        </p:nvGrpSpPr>
        <p:grpSpPr>
          <a:xfrm>
            <a:off x="486214" y="1710841"/>
            <a:ext cx="2506420" cy="3465316"/>
            <a:chOff x="1436202" y="1544092"/>
            <a:chExt cx="1325539" cy="1585757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3E1C7946-9832-2F7D-ED67-CD2187DDFFD8}"/>
                </a:ext>
              </a:extLst>
            </p:cNvPr>
            <p:cNvSpPr/>
            <p:nvPr/>
          </p:nvSpPr>
          <p:spPr>
            <a:xfrm>
              <a:off x="1436202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22A054E7-BAF8-2527-ACA9-70E5AA6895D1}"/>
                </a:ext>
              </a:extLst>
            </p:cNvPr>
            <p:cNvSpPr txBox="1"/>
            <p:nvPr/>
          </p:nvSpPr>
          <p:spPr>
            <a:xfrm>
              <a:off x="1615778" y="2308803"/>
              <a:ext cx="1030120" cy="33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Google’s Project Relate, MS AI for Accessibility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544F2514-4E21-508E-498D-591110A563FA}"/>
              </a:ext>
            </a:extLst>
          </p:cNvPr>
          <p:cNvGrpSpPr/>
          <p:nvPr/>
        </p:nvGrpSpPr>
        <p:grpSpPr>
          <a:xfrm>
            <a:off x="3238838" y="1710841"/>
            <a:ext cx="2506419" cy="3465314"/>
            <a:chOff x="4386231" y="1544092"/>
            <a:chExt cx="1325539" cy="1585757"/>
          </a:xfrm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57CBA73E-622D-28CD-7997-021E141B7E27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9201E59A-C8E6-FF6B-89F4-BBF84D4B85F2}"/>
                </a:ext>
              </a:extLst>
            </p:cNvPr>
            <p:cNvSpPr txBox="1"/>
            <p:nvPr/>
          </p:nvSpPr>
          <p:spPr>
            <a:xfrm>
              <a:off x="4534439" y="2308804"/>
              <a:ext cx="1030120" cy="436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kern="0" dirty="0">
                  <a:solidFill>
                    <a:prstClr val="white"/>
                  </a:solidFill>
                </a:rPr>
                <a:t>Microsoft Immersive Reader, Read&amp;Write, GPT paraphrase prompts</a:t>
              </a:r>
              <a:endParaRPr kumimoji="0" 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" name="Groupe 68">
            <a:extLst>
              <a:ext uri="{FF2B5EF4-FFF2-40B4-BE49-F238E27FC236}">
                <a16:creationId xmlns:a16="http://schemas.microsoft.com/office/drawing/2014/main" id="{C7D4F2D0-22DA-DBA7-061A-42C4706776D1}"/>
              </a:ext>
            </a:extLst>
          </p:cNvPr>
          <p:cNvGrpSpPr/>
          <p:nvPr/>
        </p:nvGrpSpPr>
        <p:grpSpPr>
          <a:xfrm>
            <a:off x="5984090" y="1727536"/>
            <a:ext cx="2506420" cy="3448619"/>
            <a:chOff x="4386231" y="1544092"/>
            <a:chExt cx="1325539" cy="1585757"/>
          </a:xfrm>
        </p:grpSpPr>
        <p:sp>
          <p:nvSpPr>
            <p:cNvPr id="3" name="Rectangle : coins arrondis 69">
              <a:extLst>
                <a:ext uri="{FF2B5EF4-FFF2-40B4-BE49-F238E27FC236}">
                  <a16:creationId xmlns:a16="http://schemas.microsoft.com/office/drawing/2014/main" id="{8EB144D7-A8F4-1188-AEB1-9CFDAD24A5D8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" name="ZoneTexte 70">
              <a:extLst>
                <a:ext uri="{FF2B5EF4-FFF2-40B4-BE49-F238E27FC236}">
                  <a16:creationId xmlns:a16="http://schemas.microsoft.com/office/drawing/2014/main" id="{86A5D596-4439-72BD-AAC4-96F4A52172F6}"/>
                </a:ext>
              </a:extLst>
            </p:cNvPr>
            <p:cNvSpPr txBox="1"/>
            <p:nvPr/>
          </p:nvSpPr>
          <p:spPr>
            <a:xfrm>
              <a:off x="4547137" y="2330220"/>
              <a:ext cx="1030120" cy="339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axe-core + GPT workflows, Evinced, Accessibility Insights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6C7668B-48CC-6419-E210-424378AD5097}"/>
              </a:ext>
            </a:extLst>
          </p:cNvPr>
          <p:cNvSpPr/>
          <p:nvPr/>
        </p:nvSpPr>
        <p:spPr>
          <a:xfrm>
            <a:off x="5929195" y="2249657"/>
            <a:ext cx="2350830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Auto Audit + Fix Suggestions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387C15-3742-71AD-05D3-EDADC8FD680A}"/>
              </a:ext>
            </a:extLst>
          </p:cNvPr>
          <p:cNvSpPr/>
          <p:nvPr/>
        </p:nvSpPr>
        <p:spPr>
          <a:xfrm>
            <a:off x="3104242" y="2254476"/>
            <a:ext cx="2298377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Personal Reading Helper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71828-1142-B690-79DF-B3658DBE1C1D}"/>
              </a:ext>
            </a:extLst>
          </p:cNvPr>
          <p:cNvSpPr/>
          <p:nvPr/>
        </p:nvSpPr>
        <p:spPr>
          <a:xfrm>
            <a:off x="677372" y="2216913"/>
            <a:ext cx="1947822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Sign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Language to Voice/Chat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pic>
        <p:nvPicPr>
          <p:cNvPr id="42" name="Graphique 46">
            <a:extLst>
              <a:ext uri="{FF2B5EF4-FFF2-40B4-BE49-F238E27FC236}">
                <a16:creationId xmlns:a16="http://schemas.microsoft.com/office/drawing/2014/main" id="{7C52F1B9-F23E-83B2-44D2-EF826969A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3431" y="2085600"/>
            <a:ext cx="469861" cy="354281"/>
          </a:xfrm>
          <a:prstGeom prst="rect">
            <a:avLst/>
          </a:prstGeom>
        </p:spPr>
      </p:pic>
      <p:pic>
        <p:nvPicPr>
          <p:cNvPr id="45" name="Graphique 32">
            <a:extLst>
              <a:ext uri="{FF2B5EF4-FFF2-40B4-BE49-F238E27FC236}">
                <a16:creationId xmlns:a16="http://schemas.microsoft.com/office/drawing/2014/main" id="{A7CC33F6-DF71-FDB1-1FDD-96085B3B75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8249" y="2123671"/>
            <a:ext cx="582347" cy="340734"/>
          </a:xfrm>
          <a:prstGeom prst="rect">
            <a:avLst/>
          </a:prstGeom>
        </p:spPr>
      </p:pic>
      <p:pic>
        <p:nvPicPr>
          <p:cNvPr id="46" name="Graphique 44">
            <a:extLst>
              <a:ext uri="{FF2B5EF4-FFF2-40B4-BE49-F238E27FC236}">
                <a16:creationId xmlns:a16="http://schemas.microsoft.com/office/drawing/2014/main" id="{891BA35B-4885-33E6-F542-D08AB40E72B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7689" y="2052606"/>
            <a:ext cx="472375" cy="472375"/>
          </a:xfrm>
          <a:prstGeom prst="rect">
            <a:avLst/>
          </a:prstGeom>
        </p:spPr>
      </p:pic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D472A039-FE06-7234-BA63-A1C6913661AE}"/>
              </a:ext>
            </a:extLst>
          </p:cNvPr>
          <p:cNvSpPr txBox="1">
            <a:spLocks/>
          </p:cNvSpPr>
          <p:nvPr/>
        </p:nvSpPr>
        <p:spPr>
          <a:xfrm>
            <a:off x="373149" y="505599"/>
            <a:ext cx="4207015" cy="446314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30"/>
              </a:lnSpc>
              <a:buNone/>
            </a:pPr>
            <a:r>
              <a:rPr lang="en-IN" sz="1050" noProof="0" dirty="0">
                <a:solidFill>
                  <a:schemeClr val="bg1">
                    <a:lumMod val="8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Making accessibility easier, faster, and smarter for your team.</a:t>
            </a:r>
            <a:endParaRPr lang="en-IN" sz="1050" noProof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554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AF76-42A6-C679-D0A3-DF128ECC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F40CD24-F6AC-FB60-7561-B5CA5EEF6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>
                  <a:gsLst>
                    <a:gs pos="29000">
                      <a:srgbClr val="02FFD3"/>
                    </a:gs>
                    <a:gs pos="65000">
                      <a:srgbClr val="22B5FF"/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AI Helpers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3DDDC0F0-7EBE-B6AA-B6E1-5E35275251E9}"/>
              </a:ext>
            </a:extLst>
          </p:cNvPr>
          <p:cNvSpPr/>
          <p:nvPr/>
        </p:nvSpPr>
        <p:spPr>
          <a:xfrm>
            <a:off x="130629" y="1240971"/>
            <a:ext cx="11597132" cy="4392386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3BF7C262-A060-DD86-14F5-C0BB98111553}"/>
              </a:ext>
            </a:extLst>
          </p:cNvPr>
          <p:cNvGrpSpPr/>
          <p:nvPr/>
        </p:nvGrpSpPr>
        <p:grpSpPr>
          <a:xfrm>
            <a:off x="486214" y="1710841"/>
            <a:ext cx="2506420" cy="3465316"/>
            <a:chOff x="1436202" y="1544092"/>
            <a:chExt cx="1325539" cy="1585757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195EC9AE-1BAB-7837-CE1C-044978E2E7C6}"/>
                </a:ext>
              </a:extLst>
            </p:cNvPr>
            <p:cNvSpPr/>
            <p:nvPr/>
          </p:nvSpPr>
          <p:spPr>
            <a:xfrm>
              <a:off x="1436202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CAD005F6-89F0-5292-3A03-520A7E9C15E7}"/>
                </a:ext>
              </a:extLst>
            </p:cNvPr>
            <p:cNvSpPr txBox="1"/>
            <p:nvPr/>
          </p:nvSpPr>
          <p:spPr>
            <a:xfrm>
              <a:off x="1615778" y="2308803"/>
              <a:ext cx="1030120" cy="33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Google’s Project Relate, MS AI for Accessibility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D12DCBEB-A469-1420-BABC-7D45EF1E7530}"/>
              </a:ext>
            </a:extLst>
          </p:cNvPr>
          <p:cNvGrpSpPr/>
          <p:nvPr/>
        </p:nvGrpSpPr>
        <p:grpSpPr>
          <a:xfrm>
            <a:off x="3238838" y="1710841"/>
            <a:ext cx="2506419" cy="3465314"/>
            <a:chOff x="4386231" y="1544092"/>
            <a:chExt cx="1325539" cy="1585757"/>
          </a:xfrm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9535EA13-D65B-7D11-51C0-8D5F536CABF1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A0E52694-5E47-7730-3D0D-6BCF9F5AAB8C}"/>
                </a:ext>
              </a:extLst>
            </p:cNvPr>
            <p:cNvSpPr txBox="1"/>
            <p:nvPr/>
          </p:nvSpPr>
          <p:spPr>
            <a:xfrm>
              <a:off x="4534439" y="2308804"/>
              <a:ext cx="1030120" cy="436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kern="0" dirty="0">
                  <a:solidFill>
                    <a:prstClr val="white"/>
                  </a:solidFill>
                </a:rPr>
                <a:t>Microsoft Immersive Reader, Read&amp;Write, GPT paraphrase prompts</a:t>
              </a:r>
              <a:endParaRPr kumimoji="0" 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" name="Groupe 68">
            <a:extLst>
              <a:ext uri="{FF2B5EF4-FFF2-40B4-BE49-F238E27FC236}">
                <a16:creationId xmlns:a16="http://schemas.microsoft.com/office/drawing/2014/main" id="{8299189B-2754-1424-20E7-F6F56AAF9A4A}"/>
              </a:ext>
            </a:extLst>
          </p:cNvPr>
          <p:cNvGrpSpPr/>
          <p:nvPr/>
        </p:nvGrpSpPr>
        <p:grpSpPr>
          <a:xfrm>
            <a:off x="5984090" y="1727536"/>
            <a:ext cx="2506420" cy="3448619"/>
            <a:chOff x="4386231" y="1544092"/>
            <a:chExt cx="1325539" cy="1585757"/>
          </a:xfrm>
        </p:grpSpPr>
        <p:sp>
          <p:nvSpPr>
            <p:cNvPr id="3" name="Rectangle : coins arrondis 69">
              <a:extLst>
                <a:ext uri="{FF2B5EF4-FFF2-40B4-BE49-F238E27FC236}">
                  <a16:creationId xmlns:a16="http://schemas.microsoft.com/office/drawing/2014/main" id="{75646F0A-0018-C569-BBB4-9A3141EFC616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" name="ZoneTexte 70">
              <a:extLst>
                <a:ext uri="{FF2B5EF4-FFF2-40B4-BE49-F238E27FC236}">
                  <a16:creationId xmlns:a16="http://schemas.microsoft.com/office/drawing/2014/main" id="{C975A2C5-54A6-60A4-5866-CD01DF4DB7B6}"/>
                </a:ext>
              </a:extLst>
            </p:cNvPr>
            <p:cNvSpPr txBox="1"/>
            <p:nvPr/>
          </p:nvSpPr>
          <p:spPr>
            <a:xfrm>
              <a:off x="4547137" y="2330220"/>
              <a:ext cx="1030120" cy="339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axe-core + GPT workflows, Evinced, Accessibility Insights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7F11C87-09E3-AAFC-BDA6-A3B46860EAB3}"/>
              </a:ext>
            </a:extLst>
          </p:cNvPr>
          <p:cNvSpPr/>
          <p:nvPr/>
        </p:nvSpPr>
        <p:spPr>
          <a:xfrm>
            <a:off x="5929195" y="2249657"/>
            <a:ext cx="2350830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Auto Audit + Fix Suggestions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B2954C-E8E7-2718-7C22-E35CE5B7EAAB}"/>
              </a:ext>
            </a:extLst>
          </p:cNvPr>
          <p:cNvSpPr/>
          <p:nvPr/>
        </p:nvSpPr>
        <p:spPr>
          <a:xfrm>
            <a:off x="3104242" y="2254476"/>
            <a:ext cx="2298377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Personal Reading Helper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50ED27-70A0-B5E5-D020-6B47FA3EFEF5}"/>
              </a:ext>
            </a:extLst>
          </p:cNvPr>
          <p:cNvSpPr/>
          <p:nvPr/>
        </p:nvSpPr>
        <p:spPr>
          <a:xfrm>
            <a:off x="677372" y="2216913"/>
            <a:ext cx="1947822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Sign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Language to Voice/Chat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grpSp>
        <p:nvGrpSpPr>
          <p:cNvPr id="32" name="Groupe 68">
            <a:extLst>
              <a:ext uri="{FF2B5EF4-FFF2-40B4-BE49-F238E27FC236}">
                <a16:creationId xmlns:a16="http://schemas.microsoft.com/office/drawing/2014/main" id="{DE665261-3DC7-C47F-8627-8C00D6193326}"/>
              </a:ext>
            </a:extLst>
          </p:cNvPr>
          <p:cNvGrpSpPr/>
          <p:nvPr/>
        </p:nvGrpSpPr>
        <p:grpSpPr>
          <a:xfrm>
            <a:off x="8756095" y="1682858"/>
            <a:ext cx="2506419" cy="3493297"/>
            <a:chOff x="4386231" y="1544092"/>
            <a:chExt cx="1325539" cy="1585757"/>
          </a:xfrm>
        </p:grpSpPr>
        <p:sp>
          <p:nvSpPr>
            <p:cNvPr id="33" name="Rectangle : coins arrondis 69">
              <a:extLst>
                <a:ext uri="{FF2B5EF4-FFF2-40B4-BE49-F238E27FC236}">
                  <a16:creationId xmlns:a16="http://schemas.microsoft.com/office/drawing/2014/main" id="{35D582FB-DFE0-3A8B-9579-83F5AEA98C25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ZoneTexte 70">
              <a:extLst>
                <a:ext uri="{FF2B5EF4-FFF2-40B4-BE49-F238E27FC236}">
                  <a16:creationId xmlns:a16="http://schemas.microsoft.com/office/drawing/2014/main" id="{8DEFF8A5-7E1C-0EAB-C195-153828CD768B}"/>
                </a:ext>
              </a:extLst>
            </p:cNvPr>
            <p:cNvSpPr txBox="1"/>
            <p:nvPr/>
          </p:nvSpPr>
          <p:spPr>
            <a:xfrm>
              <a:off x="4533940" y="2315381"/>
              <a:ext cx="1030120" cy="139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481784CB-D06B-0176-0EA9-E3E8E6158B4F}"/>
              </a:ext>
            </a:extLst>
          </p:cNvPr>
          <p:cNvSpPr/>
          <p:nvPr/>
        </p:nvSpPr>
        <p:spPr>
          <a:xfrm>
            <a:off x="8746823" y="2280137"/>
            <a:ext cx="2350830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Smart Screen Readers / Scene Description</a:t>
            </a:r>
          </a:p>
        </p:txBody>
      </p:sp>
      <p:pic>
        <p:nvPicPr>
          <p:cNvPr id="42" name="Graphique 46">
            <a:extLst>
              <a:ext uri="{FF2B5EF4-FFF2-40B4-BE49-F238E27FC236}">
                <a16:creationId xmlns:a16="http://schemas.microsoft.com/office/drawing/2014/main" id="{5ADEF7B5-5E6D-8497-9392-B42E74DF53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3431" y="2085600"/>
            <a:ext cx="469861" cy="354281"/>
          </a:xfrm>
          <a:prstGeom prst="rect">
            <a:avLst/>
          </a:prstGeom>
        </p:spPr>
      </p:pic>
      <p:pic>
        <p:nvPicPr>
          <p:cNvPr id="45" name="Graphique 32">
            <a:extLst>
              <a:ext uri="{FF2B5EF4-FFF2-40B4-BE49-F238E27FC236}">
                <a16:creationId xmlns:a16="http://schemas.microsoft.com/office/drawing/2014/main" id="{F5E63142-A466-F864-35A8-A223318C63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8249" y="2123671"/>
            <a:ext cx="582347" cy="340734"/>
          </a:xfrm>
          <a:prstGeom prst="rect">
            <a:avLst/>
          </a:prstGeom>
        </p:spPr>
      </p:pic>
      <p:pic>
        <p:nvPicPr>
          <p:cNvPr id="46" name="Graphique 44">
            <a:extLst>
              <a:ext uri="{FF2B5EF4-FFF2-40B4-BE49-F238E27FC236}">
                <a16:creationId xmlns:a16="http://schemas.microsoft.com/office/drawing/2014/main" id="{42A389E2-B055-6EF6-E9CA-CCBB25FCBC0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7689" y="2052606"/>
            <a:ext cx="472375" cy="472375"/>
          </a:xfrm>
          <a:prstGeom prst="rect">
            <a:avLst/>
          </a:prstGeom>
        </p:spPr>
      </p:pic>
      <p:pic>
        <p:nvPicPr>
          <p:cNvPr id="50" name="Graphique 22">
            <a:extLst>
              <a:ext uri="{FF2B5EF4-FFF2-40B4-BE49-F238E27FC236}">
                <a16:creationId xmlns:a16="http://schemas.microsoft.com/office/drawing/2014/main" id="{AA8CEEF4-1171-6863-CA9C-8CE5CA7D04E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62613" y="2085600"/>
            <a:ext cx="452273" cy="469861"/>
          </a:xfrm>
          <a:prstGeom prst="rect">
            <a:avLst/>
          </a:prstGeom>
        </p:spPr>
      </p:pic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D8D3ED96-2F95-E948-3BC9-1AC9ED7FD6C5}"/>
              </a:ext>
            </a:extLst>
          </p:cNvPr>
          <p:cNvSpPr txBox="1">
            <a:spLocks/>
          </p:cNvSpPr>
          <p:nvPr/>
        </p:nvSpPr>
        <p:spPr>
          <a:xfrm>
            <a:off x="373149" y="505599"/>
            <a:ext cx="4207015" cy="446314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30"/>
              </a:lnSpc>
              <a:buNone/>
            </a:pPr>
            <a:r>
              <a:rPr lang="en-IN" sz="1050" noProof="0" dirty="0">
                <a:solidFill>
                  <a:schemeClr val="bg1">
                    <a:lumMod val="8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Making accessibility easier, faster, and smarter for your team.</a:t>
            </a:r>
            <a:endParaRPr lang="en-IN" sz="1050" noProof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ZoneTexte 70">
            <a:extLst>
              <a:ext uri="{FF2B5EF4-FFF2-40B4-BE49-F238E27FC236}">
                <a16:creationId xmlns:a16="http://schemas.microsoft.com/office/drawing/2014/main" id="{52CD33E6-B1C6-1321-BF2D-41CE85F83FBE}"/>
              </a:ext>
            </a:extLst>
          </p:cNvPr>
          <p:cNvSpPr txBox="1"/>
          <p:nvPr/>
        </p:nvSpPr>
        <p:spPr>
          <a:xfrm>
            <a:off x="9104748" y="3455562"/>
            <a:ext cx="1947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Microsoft Seeing AI, Google Lookout</a:t>
            </a:r>
          </a:p>
        </p:txBody>
      </p:sp>
    </p:spTree>
    <p:extLst>
      <p:ext uri="{BB962C8B-B14F-4D97-AF65-F5344CB8AC3E}">
        <p14:creationId xmlns:p14="http://schemas.microsoft.com/office/powerpoint/2010/main" val="2544724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D59B0-B437-3D5E-E284-17DA49E43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D2C3937-290B-43DB-179C-03DC1357A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bg2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AI Helpers</a:t>
            </a:r>
            <a:endParaRPr lang="en-US" dirty="0">
              <a:gradFill flip="none" rotWithShape="1">
                <a:gsLst>
                  <a:gs pos="0">
                    <a:schemeClr val="bg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bg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356844A2-1D2B-9684-2E49-FAE643CA4614}"/>
              </a:ext>
            </a:extLst>
          </p:cNvPr>
          <p:cNvSpPr/>
          <p:nvPr/>
        </p:nvSpPr>
        <p:spPr>
          <a:xfrm>
            <a:off x="195943" y="1175657"/>
            <a:ext cx="11625943" cy="4474030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3169E2FD-7FF6-D911-6ED1-E2E3A2441F3E}"/>
              </a:ext>
            </a:extLst>
          </p:cNvPr>
          <p:cNvGrpSpPr/>
          <p:nvPr/>
        </p:nvGrpSpPr>
        <p:grpSpPr>
          <a:xfrm>
            <a:off x="563336" y="1677913"/>
            <a:ext cx="2566818" cy="3493007"/>
            <a:chOff x="2877508" y="1544092"/>
            <a:chExt cx="1357481" cy="1585757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AF851FCA-EFC4-6C86-2DB6-814C4E34C667}"/>
                </a:ext>
              </a:extLst>
            </p:cNvPr>
            <p:cNvSpPr/>
            <p:nvPr/>
          </p:nvSpPr>
          <p:spPr>
            <a:xfrm>
              <a:off x="2877508" y="1544092"/>
              <a:ext cx="1357481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5C07766E-D23B-50B8-71F9-9CBB7C007126}"/>
                </a:ext>
              </a:extLst>
            </p:cNvPr>
            <p:cNvSpPr txBox="1"/>
            <p:nvPr/>
          </p:nvSpPr>
          <p:spPr>
            <a:xfrm>
              <a:off x="3004891" y="2290976"/>
              <a:ext cx="1102714" cy="335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Google Assistant, Alexa for Apps, iOS Voice Control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6F9F0B2-1B9E-439F-C0BB-19F8C1E142F3}"/>
              </a:ext>
            </a:extLst>
          </p:cNvPr>
          <p:cNvSpPr/>
          <p:nvPr/>
        </p:nvSpPr>
        <p:spPr>
          <a:xfrm>
            <a:off x="616301" y="2287972"/>
            <a:ext cx="2208545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Voice Control Instead of Mouse or Keyboard</a:t>
            </a:r>
          </a:p>
        </p:txBody>
      </p:sp>
      <p:pic>
        <p:nvPicPr>
          <p:cNvPr id="44" name="Graphique 35">
            <a:extLst>
              <a:ext uri="{FF2B5EF4-FFF2-40B4-BE49-F238E27FC236}">
                <a16:creationId xmlns:a16="http://schemas.microsoft.com/office/drawing/2014/main" id="{E9ED5479-3636-0903-8238-CEDF681AB5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0416" y="2108532"/>
            <a:ext cx="360748" cy="422787"/>
          </a:xfrm>
          <a:prstGeom prst="rect">
            <a:avLst/>
          </a:prstGeom>
        </p:spPr>
      </p:pic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72F7734B-07B7-82E2-4D29-F92B0C992755}"/>
              </a:ext>
            </a:extLst>
          </p:cNvPr>
          <p:cNvSpPr txBox="1">
            <a:spLocks/>
          </p:cNvSpPr>
          <p:nvPr/>
        </p:nvSpPr>
        <p:spPr>
          <a:xfrm>
            <a:off x="373149" y="505599"/>
            <a:ext cx="4207015" cy="446314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30"/>
              </a:lnSpc>
              <a:buNone/>
            </a:pPr>
            <a:r>
              <a:rPr lang="en-IN" sz="1050" noProof="0" dirty="0">
                <a:solidFill>
                  <a:schemeClr val="bg1">
                    <a:lumMod val="8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Making accessibility easier, faster, and smarter for your team.</a:t>
            </a:r>
            <a:endParaRPr lang="en-IN" sz="1050" noProof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523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C22FE-3F62-20B8-3C73-C23B8AB3E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76934586-6661-E4BE-F66A-1BF6C8DA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bg2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AI Helpers</a:t>
            </a:r>
            <a:endParaRPr lang="en-US" dirty="0">
              <a:gradFill flip="none" rotWithShape="1">
                <a:gsLst>
                  <a:gs pos="0">
                    <a:schemeClr val="bg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bg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2C3889E1-7E55-0C56-FF9D-7D02C7DAF119}"/>
              </a:ext>
            </a:extLst>
          </p:cNvPr>
          <p:cNvSpPr/>
          <p:nvPr/>
        </p:nvSpPr>
        <p:spPr>
          <a:xfrm>
            <a:off x="195943" y="1175657"/>
            <a:ext cx="11625943" cy="4474030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BF60B9AF-4E26-969D-07F7-9E111195FF0C}"/>
              </a:ext>
            </a:extLst>
          </p:cNvPr>
          <p:cNvGrpSpPr/>
          <p:nvPr/>
        </p:nvGrpSpPr>
        <p:grpSpPr>
          <a:xfrm>
            <a:off x="563336" y="1677913"/>
            <a:ext cx="2566818" cy="3493007"/>
            <a:chOff x="2877508" y="1544092"/>
            <a:chExt cx="1357481" cy="1585757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CA93B1C2-9AFD-66BE-DD86-BE197B122EB1}"/>
                </a:ext>
              </a:extLst>
            </p:cNvPr>
            <p:cNvSpPr/>
            <p:nvPr/>
          </p:nvSpPr>
          <p:spPr>
            <a:xfrm>
              <a:off x="2877508" y="1544092"/>
              <a:ext cx="1357481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81FBB84E-14A0-5B34-F83B-49819224C0B1}"/>
                </a:ext>
              </a:extLst>
            </p:cNvPr>
            <p:cNvSpPr txBox="1"/>
            <p:nvPr/>
          </p:nvSpPr>
          <p:spPr>
            <a:xfrm>
              <a:off x="3004891" y="2290976"/>
              <a:ext cx="1102714" cy="335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Google Assistant, Alexa for Apps, iOS Voice Control</a:t>
              </a:r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CB58CC95-632C-5619-DA37-253F3EC58DF5}"/>
              </a:ext>
            </a:extLst>
          </p:cNvPr>
          <p:cNvGrpSpPr/>
          <p:nvPr/>
        </p:nvGrpSpPr>
        <p:grpSpPr>
          <a:xfrm>
            <a:off x="3330328" y="1659389"/>
            <a:ext cx="2566818" cy="3511531"/>
            <a:chOff x="5859479" y="1544092"/>
            <a:chExt cx="1325539" cy="1585757"/>
          </a:xfrm>
        </p:grpSpPr>
        <p:sp>
          <p:nvSpPr>
            <p:cNvPr id="74" name="Rectangle : coins arrondis 73">
              <a:extLst>
                <a:ext uri="{FF2B5EF4-FFF2-40B4-BE49-F238E27FC236}">
                  <a16:creationId xmlns:a16="http://schemas.microsoft.com/office/drawing/2014/main" id="{0E5DCFD8-B946-E190-AEBA-96BE502D2EBA}"/>
                </a:ext>
              </a:extLst>
            </p:cNvPr>
            <p:cNvSpPr/>
            <p:nvPr/>
          </p:nvSpPr>
          <p:spPr>
            <a:xfrm>
              <a:off x="5859479" y="1544092"/>
              <a:ext cx="1325539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BBBC7B80-97E1-0B83-48D6-429472C17AC9}"/>
                </a:ext>
              </a:extLst>
            </p:cNvPr>
            <p:cNvSpPr txBox="1"/>
            <p:nvPr/>
          </p:nvSpPr>
          <p:spPr>
            <a:xfrm>
              <a:off x="5932133" y="2293056"/>
              <a:ext cx="1170155" cy="2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Not just words people say, but also sounds or moods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1FF5151-CBB9-03FB-7BD1-382A83AF1451}"/>
              </a:ext>
            </a:extLst>
          </p:cNvPr>
          <p:cNvSpPr/>
          <p:nvPr/>
        </p:nvSpPr>
        <p:spPr>
          <a:xfrm>
            <a:off x="3081197" y="2363271"/>
            <a:ext cx="2706594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Smart Captions &amp; Audio Understanding</a:t>
            </a:r>
          </a:p>
        </p:txBody>
      </p:sp>
      <p:sp>
        <p:nvSpPr>
          <p:cNvPr id="20" name="ZoneTexte 74">
            <a:extLst>
              <a:ext uri="{FF2B5EF4-FFF2-40B4-BE49-F238E27FC236}">
                <a16:creationId xmlns:a16="http://schemas.microsoft.com/office/drawing/2014/main" id="{75F9EBBF-B63D-7782-9830-232847E7D535}"/>
              </a:ext>
            </a:extLst>
          </p:cNvPr>
          <p:cNvSpPr txBox="1"/>
          <p:nvPr/>
        </p:nvSpPr>
        <p:spPr>
          <a:xfrm>
            <a:off x="3497547" y="3902687"/>
            <a:ext cx="2246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kern="0" dirty="0">
                <a:solidFill>
                  <a:prstClr val="white"/>
                </a:solidFill>
              </a:rPr>
              <a:t>Google auto-captions and Sound Notifications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090596-A11F-A594-C003-E2360316F49D}"/>
              </a:ext>
            </a:extLst>
          </p:cNvPr>
          <p:cNvSpPr/>
          <p:nvPr/>
        </p:nvSpPr>
        <p:spPr>
          <a:xfrm>
            <a:off x="616301" y="2287972"/>
            <a:ext cx="2208545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Voice Control Instead of Mouse or Keyboard</a:t>
            </a:r>
          </a:p>
        </p:txBody>
      </p:sp>
      <p:pic>
        <p:nvPicPr>
          <p:cNvPr id="44" name="Graphique 35">
            <a:extLst>
              <a:ext uri="{FF2B5EF4-FFF2-40B4-BE49-F238E27FC236}">
                <a16:creationId xmlns:a16="http://schemas.microsoft.com/office/drawing/2014/main" id="{647501B3-67E6-5DB5-A5BE-3D73C4F24D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0416" y="2108532"/>
            <a:ext cx="360748" cy="422787"/>
          </a:xfrm>
          <a:prstGeom prst="rect">
            <a:avLst/>
          </a:prstGeom>
        </p:spPr>
      </p:pic>
      <p:pic>
        <p:nvPicPr>
          <p:cNvPr id="49" name="Graphique 23">
            <a:extLst>
              <a:ext uri="{FF2B5EF4-FFF2-40B4-BE49-F238E27FC236}">
                <a16:creationId xmlns:a16="http://schemas.microsoft.com/office/drawing/2014/main" id="{8A433789-B1A6-3371-148F-9258D84BD7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2383" y="2068571"/>
            <a:ext cx="412933" cy="415142"/>
          </a:xfrm>
          <a:prstGeom prst="rect">
            <a:avLst/>
          </a:prstGeom>
        </p:spPr>
      </p:pic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070E6735-9F64-D437-55A6-8B4A35956E87}"/>
              </a:ext>
            </a:extLst>
          </p:cNvPr>
          <p:cNvSpPr txBox="1">
            <a:spLocks/>
          </p:cNvSpPr>
          <p:nvPr/>
        </p:nvSpPr>
        <p:spPr>
          <a:xfrm>
            <a:off x="373149" y="505599"/>
            <a:ext cx="4207015" cy="446314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30"/>
              </a:lnSpc>
              <a:buNone/>
            </a:pPr>
            <a:r>
              <a:rPr lang="en-IN" sz="1050" noProof="0" dirty="0">
                <a:solidFill>
                  <a:schemeClr val="bg1">
                    <a:lumMod val="8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Making accessibility easier, faster, and smarter for your team.</a:t>
            </a:r>
            <a:endParaRPr lang="en-IN" sz="1050" noProof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363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376AB-D643-D9E0-B26D-46F7B4165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C5C8DBA-3A22-6048-711B-68567688A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bg2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AI Helpers</a:t>
            </a:r>
            <a:endParaRPr lang="en-US" dirty="0">
              <a:gradFill flip="none" rotWithShape="1">
                <a:gsLst>
                  <a:gs pos="0">
                    <a:schemeClr val="bg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bg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DC7A43A8-6934-B804-BF0B-9E5CD6AB57B4}"/>
              </a:ext>
            </a:extLst>
          </p:cNvPr>
          <p:cNvSpPr/>
          <p:nvPr/>
        </p:nvSpPr>
        <p:spPr>
          <a:xfrm>
            <a:off x="195943" y="1175657"/>
            <a:ext cx="11625943" cy="4474030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6E565CC7-4850-5247-291B-6064587F2361}"/>
              </a:ext>
            </a:extLst>
          </p:cNvPr>
          <p:cNvGrpSpPr/>
          <p:nvPr/>
        </p:nvGrpSpPr>
        <p:grpSpPr>
          <a:xfrm>
            <a:off x="563336" y="1677913"/>
            <a:ext cx="2566818" cy="3493007"/>
            <a:chOff x="2877508" y="1544092"/>
            <a:chExt cx="1357481" cy="1585757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D45754F0-90A0-2469-4207-8B42C77B6BA3}"/>
                </a:ext>
              </a:extLst>
            </p:cNvPr>
            <p:cNvSpPr/>
            <p:nvPr/>
          </p:nvSpPr>
          <p:spPr>
            <a:xfrm>
              <a:off x="2877508" y="1544092"/>
              <a:ext cx="1357481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FBEE2516-0D89-2542-DF5B-878704B38279}"/>
                </a:ext>
              </a:extLst>
            </p:cNvPr>
            <p:cNvSpPr txBox="1"/>
            <p:nvPr/>
          </p:nvSpPr>
          <p:spPr>
            <a:xfrm>
              <a:off x="3004891" y="2290976"/>
              <a:ext cx="1102714" cy="335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Google Assistant, Alexa for Apps, iOS Voice Control</a:t>
              </a:r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2B4609D3-1E46-AE17-AEAC-92D7D3E99789}"/>
              </a:ext>
            </a:extLst>
          </p:cNvPr>
          <p:cNvGrpSpPr/>
          <p:nvPr/>
        </p:nvGrpSpPr>
        <p:grpSpPr>
          <a:xfrm>
            <a:off x="3330328" y="1659389"/>
            <a:ext cx="2566818" cy="3511531"/>
            <a:chOff x="5859479" y="1544092"/>
            <a:chExt cx="1325539" cy="1585757"/>
          </a:xfrm>
        </p:grpSpPr>
        <p:sp>
          <p:nvSpPr>
            <p:cNvPr id="74" name="Rectangle : coins arrondis 73">
              <a:extLst>
                <a:ext uri="{FF2B5EF4-FFF2-40B4-BE49-F238E27FC236}">
                  <a16:creationId xmlns:a16="http://schemas.microsoft.com/office/drawing/2014/main" id="{966344C4-BFFC-6989-5ECC-3E293BE424A4}"/>
                </a:ext>
              </a:extLst>
            </p:cNvPr>
            <p:cNvSpPr/>
            <p:nvPr/>
          </p:nvSpPr>
          <p:spPr>
            <a:xfrm>
              <a:off x="5859479" y="1544092"/>
              <a:ext cx="1325539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E47AD586-92C6-DB32-995F-5799EF828E58}"/>
                </a:ext>
              </a:extLst>
            </p:cNvPr>
            <p:cNvSpPr txBox="1"/>
            <p:nvPr/>
          </p:nvSpPr>
          <p:spPr>
            <a:xfrm>
              <a:off x="5932133" y="2293056"/>
              <a:ext cx="1170155" cy="2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Not just words people say, but also sounds or moods</a:t>
              </a:r>
            </a:p>
          </p:txBody>
        </p:sp>
      </p:grpSp>
      <p:grpSp>
        <p:nvGrpSpPr>
          <p:cNvPr id="7" name="Groupe 72">
            <a:extLst>
              <a:ext uri="{FF2B5EF4-FFF2-40B4-BE49-F238E27FC236}">
                <a16:creationId xmlns:a16="http://schemas.microsoft.com/office/drawing/2014/main" id="{64B72690-98AC-9AE7-06B2-C10CF29B5145}"/>
              </a:ext>
            </a:extLst>
          </p:cNvPr>
          <p:cNvGrpSpPr/>
          <p:nvPr/>
        </p:nvGrpSpPr>
        <p:grpSpPr>
          <a:xfrm>
            <a:off x="6096000" y="1673839"/>
            <a:ext cx="2566818" cy="3493007"/>
            <a:chOff x="5859479" y="1544092"/>
            <a:chExt cx="1325539" cy="1585757"/>
          </a:xfrm>
        </p:grpSpPr>
        <p:sp>
          <p:nvSpPr>
            <p:cNvPr id="8" name="Rectangle : coins arrondis 73">
              <a:extLst>
                <a:ext uri="{FF2B5EF4-FFF2-40B4-BE49-F238E27FC236}">
                  <a16:creationId xmlns:a16="http://schemas.microsoft.com/office/drawing/2014/main" id="{9C48E2BE-E232-A928-5B2C-EB6042A3A389}"/>
                </a:ext>
              </a:extLst>
            </p:cNvPr>
            <p:cNvSpPr/>
            <p:nvPr/>
          </p:nvSpPr>
          <p:spPr>
            <a:xfrm>
              <a:off x="5859479" y="1544092"/>
              <a:ext cx="1325539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ZoneTexte 74">
              <a:extLst>
                <a:ext uri="{FF2B5EF4-FFF2-40B4-BE49-F238E27FC236}">
                  <a16:creationId xmlns:a16="http://schemas.microsoft.com/office/drawing/2014/main" id="{D7F2BFF1-F023-D4BB-B648-58AD8E52BB0A}"/>
                </a:ext>
              </a:extLst>
            </p:cNvPr>
            <p:cNvSpPr txBox="1"/>
            <p:nvPr/>
          </p:nvSpPr>
          <p:spPr>
            <a:xfrm>
              <a:off x="5951329" y="2269774"/>
              <a:ext cx="1030120" cy="335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UI adapts when AI senses frustration, stress or fatigue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EAE5323-61A9-D0E1-8787-0FADF14BABAB}"/>
              </a:ext>
            </a:extLst>
          </p:cNvPr>
          <p:cNvSpPr/>
          <p:nvPr/>
        </p:nvSpPr>
        <p:spPr>
          <a:xfrm>
            <a:off x="5843040" y="2395693"/>
            <a:ext cx="2706594" cy="578959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Emotion-Aware Interface</a:t>
            </a:r>
          </a:p>
        </p:txBody>
      </p:sp>
      <p:sp>
        <p:nvSpPr>
          <p:cNvPr id="18" name="ZoneTexte 74">
            <a:extLst>
              <a:ext uri="{FF2B5EF4-FFF2-40B4-BE49-F238E27FC236}">
                <a16:creationId xmlns:a16="http://schemas.microsoft.com/office/drawing/2014/main" id="{A85FBEEA-80D0-258B-2541-38991A8A30BB}"/>
              </a:ext>
            </a:extLst>
          </p:cNvPr>
          <p:cNvSpPr txBox="1"/>
          <p:nvPr/>
        </p:nvSpPr>
        <p:spPr>
          <a:xfrm>
            <a:off x="6427074" y="4047054"/>
            <a:ext cx="1697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</a:rPr>
              <a:t>Affectiva,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</a:rPr>
              <a:t>MS Emotion APIs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D7EC69-E9E1-7F8A-19D5-7604DF0AA69E}"/>
              </a:ext>
            </a:extLst>
          </p:cNvPr>
          <p:cNvSpPr/>
          <p:nvPr/>
        </p:nvSpPr>
        <p:spPr>
          <a:xfrm>
            <a:off x="3081197" y="2363271"/>
            <a:ext cx="2706594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Smart Captions &amp; Audio Understanding</a:t>
            </a:r>
          </a:p>
        </p:txBody>
      </p:sp>
      <p:sp>
        <p:nvSpPr>
          <p:cNvPr id="20" name="ZoneTexte 74">
            <a:extLst>
              <a:ext uri="{FF2B5EF4-FFF2-40B4-BE49-F238E27FC236}">
                <a16:creationId xmlns:a16="http://schemas.microsoft.com/office/drawing/2014/main" id="{5CA689FC-9DCF-9FB5-2CEA-240B5A8CBAD2}"/>
              </a:ext>
            </a:extLst>
          </p:cNvPr>
          <p:cNvSpPr txBox="1"/>
          <p:nvPr/>
        </p:nvSpPr>
        <p:spPr>
          <a:xfrm>
            <a:off x="3497547" y="3886789"/>
            <a:ext cx="2246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kern="0" dirty="0">
                <a:solidFill>
                  <a:prstClr val="white"/>
                </a:solidFill>
              </a:rPr>
              <a:t>Google auto-captions and Sound Notifications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B6C3A5-A0F7-944C-E748-84ED422ADAD6}"/>
              </a:ext>
            </a:extLst>
          </p:cNvPr>
          <p:cNvSpPr/>
          <p:nvPr/>
        </p:nvSpPr>
        <p:spPr>
          <a:xfrm>
            <a:off x="616301" y="2287972"/>
            <a:ext cx="2208545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Voice Control Instead of Mouse or Keyboard</a:t>
            </a:r>
          </a:p>
        </p:txBody>
      </p:sp>
      <p:pic>
        <p:nvPicPr>
          <p:cNvPr id="44" name="Graphique 35">
            <a:extLst>
              <a:ext uri="{FF2B5EF4-FFF2-40B4-BE49-F238E27FC236}">
                <a16:creationId xmlns:a16="http://schemas.microsoft.com/office/drawing/2014/main" id="{A8FB8017-7DEF-2C53-E013-8C1491AA5D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0416" y="2108532"/>
            <a:ext cx="360748" cy="422787"/>
          </a:xfrm>
          <a:prstGeom prst="rect">
            <a:avLst/>
          </a:prstGeom>
        </p:spPr>
      </p:pic>
      <p:pic>
        <p:nvPicPr>
          <p:cNvPr id="47" name="Graphique 40">
            <a:extLst>
              <a:ext uri="{FF2B5EF4-FFF2-40B4-BE49-F238E27FC236}">
                <a16:creationId xmlns:a16="http://schemas.microsoft.com/office/drawing/2014/main" id="{6A07EDC3-FF0F-AAAF-18C1-08B3EA0B55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2719" y="2108012"/>
            <a:ext cx="472375" cy="472375"/>
          </a:xfrm>
          <a:prstGeom prst="rect">
            <a:avLst/>
          </a:prstGeom>
        </p:spPr>
      </p:pic>
      <p:pic>
        <p:nvPicPr>
          <p:cNvPr id="49" name="Graphique 23">
            <a:extLst>
              <a:ext uri="{FF2B5EF4-FFF2-40B4-BE49-F238E27FC236}">
                <a16:creationId xmlns:a16="http://schemas.microsoft.com/office/drawing/2014/main" id="{2CBD71AD-5ECA-E27E-0B5B-4F84EDAE1E2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2383" y="2068571"/>
            <a:ext cx="412933" cy="415142"/>
          </a:xfrm>
          <a:prstGeom prst="rect">
            <a:avLst/>
          </a:prstGeom>
        </p:spPr>
      </p:pic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593D9FBF-551F-0729-E95B-09247907BF04}"/>
              </a:ext>
            </a:extLst>
          </p:cNvPr>
          <p:cNvSpPr txBox="1">
            <a:spLocks/>
          </p:cNvSpPr>
          <p:nvPr/>
        </p:nvSpPr>
        <p:spPr>
          <a:xfrm>
            <a:off x="373149" y="505599"/>
            <a:ext cx="4207015" cy="446314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30"/>
              </a:lnSpc>
              <a:buNone/>
            </a:pPr>
            <a:r>
              <a:rPr lang="en-IN" sz="1050" noProof="0" dirty="0">
                <a:solidFill>
                  <a:schemeClr val="bg1">
                    <a:lumMod val="8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Making accessibility easier, faster, and smarter for your team.</a:t>
            </a:r>
            <a:endParaRPr lang="en-IN" sz="1050" noProof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541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93672-C4F2-2111-1851-565642005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770BDCAE-992E-A81D-DCAF-15568B59C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bg2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AI Helpers</a:t>
            </a:r>
            <a:endParaRPr lang="en-US" dirty="0">
              <a:gradFill flip="none" rotWithShape="1">
                <a:gsLst>
                  <a:gs pos="0">
                    <a:schemeClr val="bg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bg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55C01BF0-ED5D-7A72-2993-6C8F63D34500}"/>
              </a:ext>
            </a:extLst>
          </p:cNvPr>
          <p:cNvSpPr/>
          <p:nvPr/>
        </p:nvSpPr>
        <p:spPr>
          <a:xfrm>
            <a:off x="195943" y="1175657"/>
            <a:ext cx="11625943" cy="4474030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23C23F19-0B0B-432F-B70F-0DDA873816AF}"/>
              </a:ext>
            </a:extLst>
          </p:cNvPr>
          <p:cNvGrpSpPr/>
          <p:nvPr/>
        </p:nvGrpSpPr>
        <p:grpSpPr>
          <a:xfrm>
            <a:off x="563336" y="1677913"/>
            <a:ext cx="2566818" cy="3493007"/>
            <a:chOff x="2877508" y="1544092"/>
            <a:chExt cx="1357481" cy="1585757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1DFDECD0-C928-C770-88F2-71C1E763DF64}"/>
                </a:ext>
              </a:extLst>
            </p:cNvPr>
            <p:cNvSpPr/>
            <p:nvPr/>
          </p:nvSpPr>
          <p:spPr>
            <a:xfrm>
              <a:off x="2877508" y="1544092"/>
              <a:ext cx="1357481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2EF6AFE1-B5BA-C3B5-4C86-3926A6DE50B2}"/>
                </a:ext>
              </a:extLst>
            </p:cNvPr>
            <p:cNvSpPr txBox="1"/>
            <p:nvPr/>
          </p:nvSpPr>
          <p:spPr>
            <a:xfrm>
              <a:off x="3004891" y="2290976"/>
              <a:ext cx="1102714" cy="335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Google Assistant, Alexa for Apps, iOS Voice Control</a:t>
              </a:r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6C7AFEB1-0287-0CFF-322D-41628C2A4A90}"/>
              </a:ext>
            </a:extLst>
          </p:cNvPr>
          <p:cNvGrpSpPr/>
          <p:nvPr/>
        </p:nvGrpSpPr>
        <p:grpSpPr>
          <a:xfrm>
            <a:off x="3330328" y="1659389"/>
            <a:ext cx="2566818" cy="3511531"/>
            <a:chOff x="5859479" y="1544092"/>
            <a:chExt cx="1325539" cy="1585757"/>
          </a:xfrm>
        </p:grpSpPr>
        <p:sp>
          <p:nvSpPr>
            <p:cNvPr id="74" name="Rectangle : coins arrondis 73">
              <a:extLst>
                <a:ext uri="{FF2B5EF4-FFF2-40B4-BE49-F238E27FC236}">
                  <a16:creationId xmlns:a16="http://schemas.microsoft.com/office/drawing/2014/main" id="{5764E10E-F09D-0608-980F-4E2B0B897610}"/>
                </a:ext>
              </a:extLst>
            </p:cNvPr>
            <p:cNvSpPr/>
            <p:nvPr/>
          </p:nvSpPr>
          <p:spPr>
            <a:xfrm>
              <a:off x="5859479" y="1544092"/>
              <a:ext cx="1325539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40E82F1F-855D-506E-6DCC-3CAF596BBA14}"/>
                </a:ext>
              </a:extLst>
            </p:cNvPr>
            <p:cNvSpPr txBox="1"/>
            <p:nvPr/>
          </p:nvSpPr>
          <p:spPr>
            <a:xfrm>
              <a:off x="5932133" y="2293056"/>
              <a:ext cx="1170155" cy="2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Not just words people say, but also sounds or moods</a:t>
              </a:r>
            </a:p>
          </p:txBody>
        </p:sp>
      </p:grpSp>
      <p:grpSp>
        <p:nvGrpSpPr>
          <p:cNvPr id="7" name="Groupe 72">
            <a:extLst>
              <a:ext uri="{FF2B5EF4-FFF2-40B4-BE49-F238E27FC236}">
                <a16:creationId xmlns:a16="http://schemas.microsoft.com/office/drawing/2014/main" id="{1689A7A8-0E7B-6342-D8CD-1F350502E0E2}"/>
              </a:ext>
            </a:extLst>
          </p:cNvPr>
          <p:cNvGrpSpPr/>
          <p:nvPr/>
        </p:nvGrpSpPr>
        <p:grpSpPr>
          <a:xfrm>
            <a:off x="6096000" y="1673839"/>
            <a:ext cx="2566818" cy="3493007"/>
            <a:chOff x="5859479" y="1544092"/>
            <a:chExt cx="1325539" cy="1585757"/>
          </a:xfrm>
        </p:grpSpPr>
        <p:sp>
          <p:nvSpPr>
            <p:cNvPr id="8" name="Rectangle : coins arrondis 73">
              <a:extLst>
                <a:ext uri="{FF2B5EF4-FFF2-40B4-BE49-F238E27FC236}">
                  <a16:creationId xmlns:a16="http://schemas.microsoft.com/office/drawing/2014/main" id="{FAF034BD-BFFC-E435-A36F-5A1651B9A793}"/>
                </a:ext>
              </a:extLst>
            </p:cNvPr>
            <p:cNvSpPr/>
            <p:nvPr/>
          </p:nvSpPr>
          <p:spPr>
            <a:xfrm>
              <a:off x="5859479" y="1544092"/>
              <a:ext cx="1325539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ZoneTexte 74">
              <a:extLst>
                <a:ext uri="{FF2B5EF4-FFF2-40B4-BE49-F238E27FC236}">
                  <a16:creationId xmlns:a16="http://schemas.microsoft.com/office/drawing/2014/main" id="{CA7AB06B-8CF9-54AB-5494-3369CA781E48}"/>
                </a:ext>
              </a:extLst>
            </p:cNvPr>
            <p:cNvSpPr txBox="1"/>
            <p:nvPr/>
          </p:nvSpPr>
          <p:spPr>
            <a:xfrm>
              <a:off x="5951329" y="2269774"/>
              <a:ext cx="1030120" cy="335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UI adapts when AI senses frustration, stress or fatigue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77804D1-70D3-E7A8-49E5-C623CD5D884B}"/>
              </a:ext>
            </a:extLst>
          </p:cNvPr>
          <p:cNvSpPr/>
          <p:nvPr/>
        </p:nvSpPr>
        <p:spPr>
          <a:xfrm>
            <a:off x="5843040" y="2395693"/>
            <a:ext cx="2706594" cy="578959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Emotion-Aware Interface</a:t>
            </a:r>
          </a:p>
        </p:txBody>
      </p:sp>
      <p:sp>
        <p:nvSpPr>
          <p:cNvPr id="18" name="ZoneTexte 74">
            <a:extLst>
              <a:ext uri="{FF2B5EF4-FFF2-40B4-BE49-F238E27FC236}">
                <a16:creationId xmlns:a16="http://schemas.microsoft.com/office/drawing/2014/main" id="{E41EC9C3-5D74-D6D4-B183-55F863DB4D15}"/>
              </a:ext>
            </a:extLst>
          </p:cNvPr>
          <p:cNvSpPr txBox="1"/>
          <p:nvPr/>
        </p:nvSpPr>
        <p:spPr>
          <a:xfrm>
            <a:off x="6422660" y="4065892"/>
            <a:ext cx="1697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</a:rPr>
              <a:t>Affectiva,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</a:rPr>
              <a:t>MS Emotion APIs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48D660-75C7-0183-C188-991FF116DB8E}"/>
              </a:ext>
            </a:extLst>
          </p:cNvPr>
          <p:cNvSpPr/>
          <p:nvPr/>
        </p:nvSpPr>
        <p:spPr>
          <a:xfrm>
            <a:off x="3081197" y="2363271"/>
            <a:ext cx="2706594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Smart Captions &amp; Audio Understanding</a:t>
            </a:r>
          </a:p>
        </p:txBody>
      </p:sp>
      <p:sp>
        <p:nvSpPr>
          <p:cNvPr id="20" name="ZoneTexte 74">
            <a:extLst>
              <a:ext uri="{FF2B5EF4-FFF2-40B4-BE49-F238E27FC236}">
                <a16:creationId xmlns:a16="http://schemas.microsoft.com/office/drawing/2014/main" id="{7E092071-1756-23F4-FEDF-7F24E209179E}"/>
              </a:ext>
            </a:extLst>
          </p:cNvPr>
          <p:cNvSpPr txBox="1"/>
          <p:nvPr/>
        </p:nvSpPr>
        <p:spPr>
          <a:xfrm>
            <a:off x="3509548" y="3902687"/>
            <a:ext cx="2246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kern="0" dirty="0">
                <a:solidFill>
                  <a:prstClr val="white"/>
                </a:solidFill>
              </a:rPr>
              <a:t>Google auto-captions and Sound Notifications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F7C37A-BDF8-3C0C-1577-86E0B796A38F}"/>
              </a:ext>
            </a:extLst>
          </p:cNvPr>
          <p:cNvSpPr/>
          <p:nvPr/>
        </p:nvSpPr>
        <p:spPr>
          <a:xfrm>
            <a:off x="616301" y="2287972"/>
            <a:ext cx="2208545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Voice Control Instead of Mouse or Keyboard</a:t>
            </a:r>
          </a:p>
        </p:txBody>
      </p:sp>
      <p:grpSp>
        <p:nvGrpSpPr>
          <p:cNvPr id="37" name="Groupe 72">
            <a:extLst>
              <a:ext uri="{FF2B5EF4-FFF2-40B4-BE49-F238E27FC236}">
                <a16:creationId xmlns:a16="http://schemas.microsoft.com/office/drawing/2014/main" id="{5136E40A-D059-750A-A7EE-1D78017B1B08}"/>
              </a:ext>
            </a:extLst>
          </p:cNvPr>
          <p:cNvGrpSpPr/>
          <p:nvPr/>
        </p:nvGrpSpPr>
        <p:grpSpPr>
          <a:xfrm>
            <a:off x="8902351" y="1673839"/>
            <a:ext cx="2566818" cy="3493007"/>
            <a:chOff x="5859479" y="1544092"/>
            <a:chExt cx="1325539" cy="1555034"/>
          </a:xfrm>
        </p:grpSpPr>
        <p:sp>
          <p:nvSpPr>
            <p:cNvPr id="38" name="Rectangle : coins arrondis 73">
              <a:extLst>
                <a:ext uri="{FF2B5EF4-FFF2-40B4-BE49-F238E27FC236}">
                  <a16:creationId xmlns:a16="http://schemas.microsoft.com/office/drawing/2014/main" id="{52EAB364-DCEA-B12B-D8AB-1599B9DFFA32}"/>
                </a:ext>
              </a:extLst>
            </p:cNvPr>
            <p:cNvSpPr/>
            <p:nvPr/>
          </p:nvSpPr>
          <p:spPr>
            <a:xfrm>
              <a:off x="5859479" y="1544092"/>
              <a:ext cx="1325539" cy="1555034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ZoneTexte 74">
              <a:extLst>
                <a:ext uri="{FF2B5EF4-FFF2-40B4-BE49-F238E27FC236}">
                  <a16:creationId xmlns:a16="http://schemas.microsoft.com/office/drawing/2014/main" id="{31DB4407-7C2D-B611-ACD7-E2E6F16985FB}"/>
                </a:ext>
              </a:extLst>
            </p:cNvPr>
            <p:cNvSpPr txBox="1"/>
            <p:nvPr/>
          </p:nvSpPr>
          <p:spPr>
            <a:xfrm>
              <a:off x="5969093" y="2262652"/>
              <a:ext cx="1083542" cy="328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AI produces translated captions and alt-text for global users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85E5A6C-C130-6212-CFE5-422E1C18EFAB}"/>
              </a:ext>
            </a:extLst>
          </p:cNvPr>
          <p:cNvSpPr/>
          <p:nvPr/>
        </p:nvSpPr>
        <p:spPr>
          <a:xfrm>
            <a:off x="8775692" y="2369741"/>
            <a:ext cx="2437126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Auto-translate + Localize Accessibility</a:t>
            </a:r>
          </a:p>
        </p:txBody>
      </p:sp>
      <p:pic>
        <p:nvPicPr>
          <p:cNvPr id="44" name="Graphique 35">
            <a:extLst>
              <a:ext uri="{FF2B5EF4-FFF2-40B4-BE49-F238E27FC236}">
                <a16:creationId xmlns:a16="http://schemas.microsoft.com/office/drawing/2014/main" id="{B1970B1A-F61F-69C8-1EBE-0D9192C02B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0416" y="2108532"/>
            <a:ext cx="360748" cy="422787"/>
          </a:xfrm>
          <a:prstGeom prst="rect">
            <a:avLst/>
          </a:prstGeom>
        </p:spPr>
      </p:pic>
      <p:pic>
        <p:nvPicPr>
          <p:cNvPr id="47" name="Graphique 40">
            <a:extLst>
              <a:ext uri="{FF2B5EF4-FFF2-40B4-BE49-F238E27FC236}">
                <a16:creationId xmlns:a16="http://schemas.microsoft.com/office/drawing/2014/main" id="{9FDEB5ED-041D-ABE3-15B1-97FCE4405AD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2719" y="2108012"/>
            <a:ext cx="472375" cy="472375"/>
          </a:xfrm>
          <a:prstGeom prst="rect">
            <a:avLst/>
          </a:prstGeom>
        </p:spPr>
      </p:pic>
      <p:pic>
        <p:nvPicPr>
          <p:cNvPr id="48" name="Graphique 3">
            <a:extLst>
              <a:ext uri="{FF2B5EF4-FFF2-40B4-BE49-F238E27FC236}">
                <a16:creationId xmlns:a16="http://schemas.microsoft.com/office/drawing/2014/main" id="{742E6795-D8DA-9C2D-20C9-E16791C8884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23664" y="1965616"/>
            <a:ext cx="469861" cy="469861"/>
          </a:xfrm>
          <a:prstGeom prst="rect">
            <a:avLst/>
          </a:prstGeom>
        </p:spPr>
      </p:pic>
      <p:pic>
        <p:nvPicPr>
          <p:cNvPr id="49" name="Graphique 23">
            <a:extLst>
              <a:ext uri="{FF2B5EF4-FFF2-40B4-BE49-F238E27FC236}">
                <a16:creationId xmlns:a16="http://schemas.microsoft.com/office/drawing/2014/main" id="{67763CE1-196C-D45B-6DDB-C1FF0AB7876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22383" y="2068571"/>
            <a:ext cx="412933" cy="415142"/>
          </a:xfrm>
          <a:prstGeom prst="rect">
            <a:avLst/>
          </a:prstGeom>
        </p:spPr>
      </p:pic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989D1DBA-2633-74D7-4FD2-10D8E8929948}"/>
              </a:ext>
            </a:extLst>
          </p:cNvPr>
          <p:cNvSpPr txBox="1">
            <a:spLocks/>
          </p:cNvSpPr>
          <p:nvPr/>
        </p:nvSpPr>
        <p:spPr>
          <a:xfrm>
            <a:off x="373149" y="505599"/>
            <a:ext cx="4207015" cy="446314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30"/>
              </a:lnSpc>
              <a:buNone/>
            </a:pPr>
            <a:r>
              <a:rPr lang="en-IN" sz="1050" noProof="0" dirty="0">
                <a:solidFill>
                  <a:schemeClr val="bg1">
                    <a:lumMod val="8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Making accessibility easier, faster, and smarter for your team.</a:t>
            </a:r>
            <a:endParaRPr lang="en-IN" sz="1050" noProof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ZoneTexte 74">
            <a:extLst>
              <a:ext uri="{FF2B5EF4-FFF2-40B4-BE49-F238E27FC236}">
                <a16:creationId xmlns:a16="http://schemas.microsoft.com/office/drawing/2014/main" id="{9D415836-D547-5FC3-0FE4-6ADB5AA58FCB}"/>
              </a:ext>
            </a:extLst>
          </p:cNvPr>
          <p:cNvSpPr txBox="1"/>
          <p:nvPr/>
        </p:nvSpPr>
        <p:spPr>
          <a:xfrm>
            <a:off x="9310014" y="4145305"/>
            <a:ext cx="1697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</a:rPr>
              <a:t>DeepL, Google Translate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2191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A1536-1DB9-F5ED-F66B-C2FC209E2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CAD73B3-17E7-86A7-2EAC-EA192F5C21D9}"/>
              </a:ext>
            </a:extLst>
          </p:cNvPr>
          <p:cNvCxnSpPr>
            <a:cxnSpLocks/>
          </p:cNvCxnSpPr>
          <p:nvPr/>
        </p:nvCxnSpPr>
        <p:spPr>
          <a:xfrm>
            <a:off x="6680200" y="1573938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99BA9532-B531-564A-B972-5500DC17D415}"/>
              </a:ext>
            </a:extLst>
          </p:cNvPr>
          <p:cNvSpPr txBox="1"/>
          <p:nvPr/>
        </p:nvSpPr>
        <p:spPr>
          <a:xfrm>
            <a:off x="6756681" y="1962258"/>
            <a:ext cx="1900072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rgbClr val="A665FF"/>
                    </a:gs>
                  </a:gsLst>
                  <a:lin ang="0" scaled="0"/>
                </a:gradFill>
              </a:rPr>
              <a:t>What challenge does the character face?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3694FC0-E98C-AB3C-5E4F-043C4D885F49}"/>
              </a:ext>
            </a:extLst>
          </p:cNvPr>
          <p:cNvSpPr txBox="1"/>
          <p:nvPr/>
        </p:nvSpPr>
        <p:spPr>
          <a:xfrm>
            <a:off x="9313157" y="1869925"/>
            <a:ext cx="2053038" cy="707886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Dyslexia</a:t>
            </a:r>
          </a:p>
          <a:p>
            <a:endParaRPr lang="en-US" sz="1000" b="1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 boy struggles with reading and writing.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9A7399D-56D3-01A3-7055-0312441F047E}"/>
              </a:ext>
            </a:extLst>
          </p:cNvPr>
          <p:cNvCxnSpPr>
            <a:cxnSpLocks/>
          </p:cNvCxnSpPr>
          <p:nvPr/>
        </p:nvCxnSpPr>
        <p:spPr>
          <a:xfrm>
            <a:off x="6680200" y="2866290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B48B5ED6-6C10-F0CE-9196-87802B4F206A}"/>
              </a:ext>
            </a:extLst>
          </p:cNvPr>
          <p:cNvSpPr txBox="1"/>
          <p:nvPr/>
        </p:nvSpPr>
        <p:spPr>
          <a:xfrm>
            <a:off x="6680199" y="3412472"/>
            <a:ext cx="2053037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rgbClr val="A665FF"/>
                    </a:gs>
                  </a:gsLst>
                  <a:lin ang="0" scaled="0"/>
                </a:gradFill>
              </a:rPr>
              <a:t>How can we make our product more inclusive? 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C947216-87EB-E018-C554-AF58410F73CA}"/>
              </a:ext>
            </a:extLst>
          </p:cNvPr>
          <p:cNvSpPr txBox="1"/>
          <p:nvPr/>
        </p:nvSpPr>
        <p:spPr>
          <a:xfrm>
            <a:off x="9313157" y="2966196"/>
            <a:ext cx="2053038" cy="193899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Use readable fonts like OpenDyslexic or avoid overly decorative fonts.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Keep layout clean, with proper spacing and high contrast.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Use simple language and short paragraphs.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Avoid flashing animations or confusing navigation.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FFD7658-6535-F6E4-8DF4-A29DC32C7A3E}"/>
              </a:ext>
            </a:extLst>
          </p:cNvPr>
          <p:cNvCxnSpPr>
            <a:cxnSpLocks/>
          </p:cNvCxnSpPr>
          <p:nvPr/>
        </p:nvCxnSpPr>
        <p:spPr>
          <a:xfrm>
            <a:off x="6680200" y="5027975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6" name="Picture 8" descr="Taare Zameen Par (2007) - IMDb">
            <a:extLst>
              <a:ext uri="{FF2B5EF4-FFF2-40B4-BE49-F238E27FC236}">
                <a16:creationId xmlns:a16="http://schemas.microsoft.com/office/drawing/2014/main" id="{5198D505-CA50-5D9C-92C7-15ECD674C787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7" b="1054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597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90A44-7760-B160-BFF4-186A64FCF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AB565794-395B-FFC7-4459-B22E0D896B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7492" y="0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5A5A693B-FE44-1E1D-ABC1-15F1314FC5E6}"/>
              </a:ext>
            </a:extLst>
          </p:cNvPr>
          <p:cNvSpPr/>
          <p:nvPr/>
        </p:nvSpPr>
        <p:spPr>
          <a:xfrm>
            <a:off x="2286001" y="2668835"/>
            <a:ext cx="7062106" cy="1291729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marL="0" marR="0" lvl="0" indent="0" defTabSz="91440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Practical Examples</a:t>
            </a:r>
          </a:p>
        </p:txBody>
      </p:sp>
    </p:spTree>
    <p:extLst>
      <p:ext uri="{BB962C8B-B14F-4D97-AF65-F5344CB8AC3E}">
        <p14:creationId xmlns:p14="http://schemas.microsoft.com/office/powerpoint/2010/main" val="484552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3CD51-EE3E-95B3-C4F7-3C341E285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889F66-31D1-7819-8DC1-E84FE3CA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8" y="4464921"/>
            <a:ext cx="6043132" cy="14052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C03533-4B1A-2819-4393-044C0F265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757" y="4431033"/>
            <a:ext cx="5380264" cy="1448316"/>
          </a:xfrm>
          <a:prstGeom prst="rect">
            <a:avLst/>
          </a:prstGeom>
        </p:spPr>
      </p:pic>
      <p:pic>
        <p:nvPicPr>
          <p:cNvPr id="2" name="Picture 4" descr="Colour contrast accessibility - Scope for business">
            <a:extLst>
              <a:ext uri="{FF2B5EF4-FFF2-40B4-BE49-F238E27FC236}">
                <a16:creationId xmlns:a16="http://schemas.microsoft.com/office/drawing/2014/main" id="{92B6FD79-9DBD-9E4C-98E8-A5D51B8B0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784" y="567341"/>
            <a:ext cx="4942114" cy="320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911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91A89-E7D1-1AAD-625E-D3C10F91D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2A5813-70FD-C3FE-983D-E671333B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614" y="298871"/>
            <a:ext cx="5742388" cy="28063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81CE72-CB97-D4CF-8C49-2630FAFD6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614" y="3284249"/>
            <a:ext cx="5775451" cy="2928169"/>
          </a:xfrm>
          <a:prstGeom prst="rect">
            <a:avLst/>
          </a:prstGeom>
        </p:spPr>
      </p:pic>
      <p:pic>
        <p:nvPicPr>
          <p:cNvPr id="10" name="Picture 9" descr="A screenshot of a color chart&#10;&#10;AI-generated content may be incorrect.">
            <a:extLst>
              <a:ext uri="{FF2B5EF4-FFF2-40B4-BE49-F238E27FC236}">
                <a16:creationId xmlns:a16="http://schemas.microsoft.com/office/drawing/2014/main" id="{D540C295-BDE6-962E-0971-6707CFCDB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05" y="298871"/>
            <a:ext cx="4974771" cy="2577739"/>
          </a:xfrm>
          <a:prstGeom prst="rect">
            <a:avLst/>
          </a:prstGeom>
        </p:spPr>
      </p:pic>
      <p:pic>
        <p:nvPicPr>
          <p:cNvPr id="9218" name="Picture 2" descr="What is Color Blindness? - Zoomax Low Vision Aids">
            <a:extLst>
              <a:ext uri="{FF2B5EF4-FFF2-40B4-BE49-F238E27FC236}">
                <a16:creationId xmlns:a16="http://schemas.microsoft.com/office/drawing/2014/main" id="{AF3ED9F5-CD25-CF26-1777-842EBBC9B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7" y="3211374"/>
            <a:ext cx="469582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016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27C53-D556-ABE0-19BA-9392CDABA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Let's dive even deeper! | Nadine Schumont">
            <a:extLst>
              <a:ext uri="{FF2B5EF4-FFF2-40B4-BE49-F238E27FC236}">
                <a16:creationId xmlns:a16="http://schemas.microsoft.com/office/drawing/2014/main" id="{46F90C89-45F2-46CB-2C3C-DFBC3FBC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5" y="1164663"/>
            <a:ext cx="6280903" cy="402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ADC44B-A4A8-736F-8760-143E4DEA2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371" y="2281509"/>
            <a:ext cx="5099959" cy="22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59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4865E-92D6-F588-2677-F8839D79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8C2078-57C9-7061-1E7A-7982DA9D5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7" y="120323"/>
            <a:ext cx="4260246" cy="18374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041550-1956-0EA6-1687-BF83A3D6D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7" y="2140897"/>
            <a:ext cx="4330419" cy="20963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75C39D-AA00-848E-44F9-8360CEBBA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71" y="4310744"/>
            <a:ext cx="4340392" cy="2228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F603BA-7B23-4B8F-C8C8-1DDBF23BF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835" y="3688412"/>
            <a:ext cx="7125066" cy="1244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78C30-2B6D-D853-0E13-932B3BA59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835" y="5181165"/>
            <a:ext cx="7240394" cy="1239743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4C5E3A-B1B5-1CEB-DB40-6ED681FD75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307"/>
          <a:stretch>
            <a:fillRect/>
          </a:stretch>
        </p:blipFill>
        <p:spPr bwMode="auto">
          <a:xfrm>
            <a:off x="5083117" y="294609"/>
            <a:ext cx="6142776" cy="31343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2649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E14A7-477B-355A-70C6-BC4E55616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at are Semantics in HTML ?. An Overview | by Bharat Kumar | Medium">
            <a:extLst>
              <a:ext uri="{FF2B5EF4-FFF2-40B4-BE49-F238E27FC236}">
                <a16:creationId xmlns:a16="http://schemas.microsoft.com/office/drawing/2014/main" id="{C9AA34C2-E17E-973C-CEB5-2B354C426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98" y="223187"/>
            <a:ext cx="3415857" cy="327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website&#10;&#10;AI-generated content may be incorrect.">
            <a:extLst>
              <a:ext uri="{FF2B5EF4-FFF2-40B4-BE49-F238E27FC236}">
                <a16:creationId xmlns:a16="http://schemas.microsoft.com/office/drawing/2014/main" id="{4C6D4A44-4FEB-3550-8F9E-CF473FA46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02" y="240948"/>
            <a:ext cx="4533791" cy="324381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33440F-3DDB-0382-A5C9-7A37D3A73F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232"/>
          <a:stretch>
            <a:fillRect/>
          </a:stretch>
        </p:blipFill>
        <p:spPr>
          <a:xfrm>
            <a:off x="2489717" y="3831290"/>
            <a:ext cx="6805495" cy="24960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E91114-D9F3-22D7-193B-F5181F0DD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579" y="223187"/>
            <a:ext cx="3249199" cy="326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71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47BA-D22D-ADAB-7047-CCEDC7BC4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D6C270-F585-FE31-4CB8-A77A2B8EB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6" y="283029"/>
            <a:ext cx="5943600" cy="24384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B4FC85-E286-E286-226E-2CB81A34F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6" y="3048795"/>
            <a:ext cx="5943600" cy="3131820"/>
          </a:xfrm>
          <a:prstGeom prst="rect">
            <a:avLst/>
          </a:prstGeom>
        </p:spPr>
      </p:pic>
      <p:pic>
        <p:nvPicPr>
          <p:cNvPr id="6" name="Picture 5" descr="A picture containing text, electronics, computer, screenshot&#10;&#10;Description automatically generated">
            <a:extLst>
              <a:ext uri="{FF2B5EF4-FFF2-40B4-BE49-F238E27FC236}">
                <a16:creationId xmlns:a16="http://schemas.microsoft.com/office/drawing/2014/main" id="{AC88037C-EE69-28CA-8258-7EC18F2F0A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41" t="2795" r="6249" b="4684"/>
          <a:stretch>
            <a:fillRect/>
          </a:stretch>
        </p:blipFill>
        <p:spPr>
          <a:xfrm>
            <a:off x="6849836" y="283029"/>
            <a:ext cx="4588328" cy="2465727"/>
          </a:xfrm>
          <a:prstGeom prst="rect">
            <a:avLst/>
          </a:prstGeom>
        </p:spPr>
      </p:pic>
      <p:pic>
        <p:nvPicPr>
          <p:cNvPr id="6146" name="Picture 2" descr="Assessment in Accessibility Insights for Web">
            <a:extLst>
              <a:ext uri="{FF2B5EF4-FFF2-40B4-BE49-F238E27FC236}">
                <a16:creationId xmlns:a16="http://schemas.microsoft.com/office/drawing/2014/main" id="{C172CC22-E37E-243D-C975-E10FC0B4C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"/>
          <a:stretch>
            <a:fillRect/>
          </a:stretch>
        </p:blipFill>
        <p:spPr bwMode="auto">
          <a:xfrm>
            <a:off x="6576142" y="3155793"/>
            <a:ext cx="5363162" cy="291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717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9115C-607A-5E47-32AB-83A855909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663C95F0-5533-2D2F-E489-C036B18C74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7492" y="0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E5BC9C80-F380-BD79-F6B1-C58E9673C947}"/>
              </a:ext>
            </a:extLst>
          </p:cNvPr>
          <p:cNvSpPr/>
          <p:nvPr/>
        </p:nvSpPr>
        <p:spPr>
          <a:xfrm>
            <a:off x="3657601" y="2373000"/>
            <a:ext cx="7062106" cy="1291729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marL="0" marR="0" lvl="0" indent="0" defTabSz="91440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Quick Demo</a:t>
            </a:r>
          </a:p>
        </p:txBody>
      </p:sp>
    </p:spTree>
    <p:extLst>
      <p:ext uri="{BB962C8B-B14F-4D97-AF65-F5344CB8AC3E}">
        <p14:creationId xmlns:p14="http://schemas.microsoft.com/office/powerpoint/2010/main" val="320970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9CCEF-3082-B8DC-21C1-5BA7381BF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3C475-137B-495B-BAEA-C6A12FDB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3" y="0"/>
            <a:ext cx="12005093" cy="66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13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8A3E-C250-69E6-29B3-FF5E1795C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792F0-F2DF-512F-C40F-B1D906376F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84"/>
          <a:stretch>
            <a:fillRect/>
          </a:stretch>
        </p:blipFill>
        <p:spPr>
          <a:xfrm>
            <a:off x="80387" y="95608"/>
            <a:ext cx="12031226" cy="648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72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DC47B-DF3A-77AF-9AB5-9C0A199E6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Black | Rotten Tomatoes">
            <a:extLst>
              <a:ext uri="{FF2B5EF4-FFF2-40B4-BE49-F238E27FC236}">
                <a16:creationId xmlns:a16="http://schemas.microsoft.com/office/drawing/2014/main" id="{5275E8D6-15C5-3D05-E5F3-F50ED5643D08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" t="2542" r="292" b="119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734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C4282-563C-D24E-937A-E697A08FC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35F3F9-1E3D-EDC4-66A9-B54E17F41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1" y="72890"/>
            <a:ext cx="12055857" cy="653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511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98C4B-F35C-35EC-65F4-B3B3B0654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216B5-B179-4602-6782-2787FCF2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38" y="271538"/>
            <a:ext cx="11929524" cy="597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74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EDE03-27E0-33AB-EF05-AFEAF985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B43E22-5C1E-68A0-F22E-347AF71AC6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93" r="2407"/>
          <a:stretch>
            <a:fillRect/>
          </a:stretch>
        </p:blipFill>
        <p:spPr>
          <a:xfrm>
            <a:off x="251460" y="276225"/>
            <a:ext cx="1152144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79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B90C3-1C3D-316A-588E-F74CA3F46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E2CAD07A-FE3F-A24A-31CA-DE62652F09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7492" y="0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F85963DF-F850-93EA-C247-12DE643E8B16}"/>
              </a:ext>
            </a:extLst>
          </p:cNvPr>
          <p:cNvSpPr/>
          <p:nvPr/>
        </p:nvSpPr>
        <p:spPr>
          <a:xfrm>
            <a:off x="2603247" y="2496378"/>
            <a:ext cx="6978011" cy="1291729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marL="0" marR="0" lvl="0" indent="0" defTabSz="91440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Tips and Resources</a:t>
            </a:r>
            <a:endParaRPr kumimoji="0" lang="en-IN" sz="6000" b="0" i="0" u="none" strike="noStrike" kern="0" cap="none" spc="-15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24115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7820C-53A7-6A93-CE6B-F14E59FAD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1F072D-C94D-D9DE-B20E-17A4D443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637" y="301920"/>
            <a:ext cx="5875364" cy="440872"/>
          </a:xfrm>
        </p:spPr>
        <p:txBody>
          <a:bodyPr/>
          <a:lstStyle/>
          <a:p>
            <a:r>
              <a:rPr lang="en-IN" noProof="0" dirty="0">
                <a:solidFill>
                  <a:prstClr val="white"/>
                </a:solidFill>
              </a:rPr>
              <a:t>Tips That Help</a:t>
            </a:r>
            <a:endParaRPr lang="en-IN" sz="1100" b="0" noProof="0" dirty="0">
              <a:solidFill>
                <a:prstClr val="white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A479FE-D74A-9107-DF89-F09779052C7F}"/>
              </a:ext>
            </a:extLst>
          </p:cNvPr>
          <p:cNvSpPr/>
          <p:nvPr/>
        </p:nvSpPr>
        <p:spPr>
          <a:xfrm>
            <a:off x="5836448" y="1231899"/>
            <a:ext cx="2097996" cy="1920581"/>
          </a:xfrm>
          <a:prstGeom prst="rect">
            <a:avLst/>
          </a:prstGeom>
          <a:noFill/>
          <a:ln w="31750">
            <a:gradFill>
              <a:gsLst>
                <a:gs pos="0">
                  <a:schemeClr val="tx2"/>
                </a:gs>
                <a:gs pos="25000">
                  <a:schemeClr val="tx2"/>
                </a:gs>
                <a:gs pos="100000">
                  <a:schemeClr val="bg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IN" sz="3200" b="1" noProof="0" dirty="0">
                <a:solidFill>
                  <a:schemeClr val="tx2"/>
                </a:solidFill>
              </a:rPr>
              <a:t>Think Keyboard First</a:t>
            </a:r>
            <a:endParaRPr lang="en-IN" sz="1100" noProof="0" dirty="0">
              <a:solidFill>
                <a:prstClr val="white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C07D24-685D-BBDD-F4E0-1C2A7FBCEC9B}"/>
              </a:ext>
            </a:extLst>
          </p:cNvPr>
          <p:cNvSpPr/>
          <p:nvPr/>
        </p:nvSpPr>
        <p:spPr>
          <a:xfrm>
            <a:off x="749719" y="1231900"/>
            <a:ext cx="2097996" cy="1920581"/>
          </a:xfrm>
          <a:prstGeom prst="rect">
            <a:avLst/>
          </a:prstGeom>
          <a:noFill/>
          <a:ln w="31750">
            <a:gradFill>
              <a:gsLst>
                <a:gs pos="0">
                  <a:schemeClr val="accent1"/>
                </a:gs>
                <a:gs pos="2500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IN" sz="3200" b="1" noProof="0" dirty="0">
                <a:solidFill>
                  <a:schemeClr val="accent1"/>
                </a:solidFill>
              </a:rPr>
              <a:t>Start Early</a:t>
            </a: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EAF114C-55E9-868B-E4C7-408888AF7F49}"/>
              </a:ext>
            </a:extLst>
          </p:cNvPr>
          <p:cNvSpPr/>
          <p:nvPr/>
        </p:nvSpPr>
        <p:spPr>
          <a:xfrm>
            <a:off x="3316541" y="1231899"/>
            <a:ext cx="2097996" cy="1920581"/>
          </a:xfrm>
          <a:prstGeom prst="rect">
            <a:avLst/>
          </a:prstGeom>
          <a:ln w="31750">
            <a:gradFill>
              <a:gsLst>
                <a:gs pos="25000">
                  <a:schemeClr val="accent3"/>
                </a:gs>
                <a:gs pos="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IN" sz="3200" b="1" noProof="0" dirty="0">
                <a:solidFill>
                  <a:schemeClr val="accent3"/>
                </a:solidFill>
              </a:rPr>
              <a:t>Design with Empathy</a:t>
            </a:r>
            <a:endParaRPr lang="en-IN" sz="1100" noProof="0" dirty="0">
              <a:solidFill>
                <a:prstClr val="white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846636-5E9E-3DAA-EACB-BBDB500F3F13}"/>
              </a:ext>
            </a:extLst>
          </p:cNvPr>
          <p:cNvSpPr/>
          <p:nvPr/>
        </p:nvSpPr>
        <p:spPr>
          <a:xfrm>
            <a:off x="5836448" y="3733369"/>
            <a:ext cx="2097996" cy="1920581"/>
          </a:xfrm>
          <a:prstGeom prst="rect">
            <a:avLst/>
          </a:prstGeom>
          <a:noFill/>
          <a:ln w="31750">
            <a:gradFill>
              <a:gsLst>
                <a:gs pos="0">
                  <a:schemeClr val="tx2"/>
                </a:gs>
                <a:gs pos="25000">
                  <a:schemeClr val="tx2"/>
                </a:gs>
                <a:gs pos="100000">
                  <a:schemeClr val="bg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IN" sz="3200" b="1" dirty="0">
                <a:solidFill>
                  <a:schemeClr val="tx2"/>
                </a:solidFill>
              </a:rPr>
              <a:t>Logs Bugs with a11y in Mind</a:t>
            </a:r>
            <a:endParaRPr lang="en-IN" sz="1100" noProof="0" dirty="0">
              <a:solidFill>
                <a:prstClr val="whit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39F4E7-90EB-8821-098B-790B1C7210A6}"/>
              </a:ext>
            </a:extLst>
          </p:cNvPr>
          <p:cNvSpPr/>
          <p:nvPr/>
        </p:nvSpPr>
        <p:spPr>
          <a:xfrm>
            <a:off x="749719" y="3733370"/>
            <a:ext cx="2097996" cy="1920581"/>
          </a:xfrm>
          <a:prstGeom prst="rect">
            <a:avLst/>
          </a:prstGeom>
          <a:noFill/>
          <a:ln w="31750">
            <a:gradFill>
              <a:gsLst>
                <a:gs pos="0">
                  <a:schemeClr val="accent1"/>
                </a:gs>
                <a:gs pos="2500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IN" sz="3200" b="1" noProof="0" dirty="0">
                <a:solidFill>
                  <a:schemeClr val="accent1"/>
                </a:solidFill>
              </a:rPr>
              <a:t>Test with Real Users</a:t>
            </a: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87E7B37-0237-D7AC-FA0C-B135B08E7181}"/>
              </a:ext>
            </a:extLst>
          </p:cNvPr>
          <p:cNvSpPr/>
          <p:nvPr/>
        </p:nvSpPr>
        <p:spPr>
          <a:xfrm>
            <a:off x="3316541" y="3733369"/>
            <a:ext cx="2097996" cy="1920581"/>
          </a:xfrm>
          <a:prstGeom prst="rect">
            <a:avLst/>
          </a:prstGeom>
          <a:ln w="31750">
            <a:gradFill>
              <a:gsLst>
                <a:gs pos="25000">
                  <a:schemeClr val="accent3"/>
                </a:gs>
                <a:gs pos="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IN" sz="3200" b="1" noProof="0" dirty="0">
                <a:solidFill>
                  <a:schemeClr val="accent3"/>
                </a:solidFill>
              </a:rPr>
              <a:t>Automate &amp; Audit</a:t>
            </a:r>
            <a:endParaRPr lang="en-IN" sz="1100" noProof="0" dirty="0">
              <a:solidFill>
                <a:prstClr val="white"/>
              </a:solidFill>
            </a:endParaRPr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48E806EB-48B1-3BD0-CE20-F3F84D0991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9" r="16749"/>
          <a:stretch>
            <a:fillRect/>
          </a:stretch>
        </p:blipFill>
        <p:spPr>
          <a:xfrm>
            <a:off x="9197975" y="0"/>
            <a:ext cx="2994025" cy="6753225"/>
          </a:xfrm>
        </p:spPr>
      </p:pic>
    </p:spTree>
    <p:extLst>
      <p:ext uri="{BB962C8B-B14F-4D97-AF65-F5344CB8AC3E}">
        <p14:creationId xmlns:p14="http://schemas.microsoft.com/office/powerpoint/2010/main" val="3791735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A276-C4BB-D14B-4432-6AF3BB529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CD08DA05-5A1E-4E42-35BA-E45901782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64" y="303913"/>
            <a:ext cx="3422616" cy="440872"/>
          </a:xfrm>
        </p:spPr>
        <p:txBody>
          <a:bodyPr/>
          <a:lstStyle/>
          <a:p>
            <a:r>
              <a:rPr lang="en-IN" noProof="0" dirty="0"/>
              <a:t>Learning Resources</a:t>
            </a:r>
            <a:endParaRPr lang="en-IN" b="0" noProof="0" dirty="0"/>
          </a:p>
        </p:txBody>
      </p:sp>
      <p:sp>
        <p:nvSpPr>
          <p:cNvPr id="28" name="Espace réservé du contenu 8">
            <a:extLst>
              <a:ext uri="{FF2B5EF4-FFF2-40B4-BE49-F238E27FC236}">
                <a16:creationId xmlns:a16="http://schemas.microsoft.com/office/drawing/2014/main" id="{1D012E43-A992-E145-92E4-C47B1CF3703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8774" y="1060175"/>
            <a:ext cx="5193578" cy="712191"/>
          </a:xfrm>
        </p:spPr>
        <p:txBody>
          <a:bodyPr/>
          <a:lstStyle/>
          <a:p>
            <a:r>
              <a:rPr lang="en-IN" sz="1400" noProof="0" dirty="0"/>
              <a:t>The Accessibility Best Practices in Angular</a:t>
            </a:r>
          </a:p>
          <a:p>
            <a:r>
              <a:rPr lang="en-IN" noProof="0" dirty="0">
                <a:hlinkClick r:id="rId2"/>
              </a:rPr>
              <a:t>https://angular.dev/best-practices/a11y</a:t>
            </a:r>
            <a:endParaRPr lang="en-IN" noProof="0" dirty="0"/>
          </a:p>
        </p:txBody>
      </p:sp>
      <p:cxnSp>
        <p:nvCxnSpPr>
          <p:cNvPr id="32" name="Straight Connector 5">
            <a:extLst>
              <a:ext uri="{FF2B5EF4-FFF2-40B4-BE49-F238E27FC236}">
                <a16:creationId xmlns:a16="http://schemas.microsoft.com/office/drawing/2014/main" id="{211019FE-0216-600F-07BC-BC9711ECE2A3}"/>
              </a:ext>
            </a:extLst>
          </p:cNvPr>
          <p:cNvCxnSpPr>
            <a:cxnSpLocks/>
          </p:cNvCxnSpPr>
          <p:nvPr/>
        </p:nvCxnSpPr>
        <p:spPr>
          <a:xfrm>
            <a:off x="5618382" y="4164012"/>
            <a:ext cx="78241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4">
            <a:extLst>
              <a:ext uri="{FF2B5EF4-FFF2-40B4-BE49-F238E27FC236}">
                <a16:creationId xmlns:a16="http://schemas.microsoft.com/office/drawing/2014/main" id="{74EF4FAF-6A73-B843-831B-0359521F2945}"/>
              </a:ext>
            </a:extLst>
          </p:cNvPr>
          <p:cNvCxnSpPr>
            <a:cxnSpLocks/>
          </p:cNvCxnSpPr>
          <p:nvPr/>
        </p:nvCxnSpPr>
        <p:spPr>
          <a:xfrm flipV="1">
            <a:off x="11107650" y="3710608"/>
            <a:ext cx="0" cy="4345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5">
            <a:extLst>
              <a:ext uri="{FF2B5EF4-FFF2-40B4-BE49-F238E27FC236}">
                <a16:creationId xmlns:a16="http://schemas.microsoft.com/office/drawing/2014/main" id="{FD6413EF-3F2C-C60A-5F3F-361066ED9F11}"/>
              </a:ext>
            </a:extLst>
          </p:cNvPr>
          <p:cNvCxnSpPr>
            <a:cxnSpLocks/>
          </p:cNvCxnSpPr>
          <p:nvPr/>
        </p:nvCxnSpPr>
        <p:spPr>
          <a:xfrm>
            <a:off x="4186857" y="1549163"/>
            <a:ext cx="214795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contenu 8">
            <a:extLst>
              <a:ext uri="{FF2B5EF4-FFF2-40B4-BE49-F238E27FC236}">
                <a16:creationId xmlns:a16="http://schemas.microsoft.com/office/drawing/2014/main" id="{194CC089-63F8-CEC8-CFA1-27AA6613F094}"/>
              </a:ext>
            </a:extLst>
          </p:cNvPr>
          <p:cNvSpPr txBox="1">
            <a:spLocks/>
          </p:cNvSpPr>
          <p:nvPr/>
        </p:nvSpPr>
        <p:spPr>
          <a:xfrm>
            <a:off x="356518" y="2789035"/>
            <a:ext cx="5193578" cy="712191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7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noProof="0" dirty="0"/>
              <a:t>Web Content Accessibility Guidelines (WCAG)</a:t>
            </a:r>
          </a:p>
          <a:p>
            <a:r>
              <a:rPr lang="en-IN" noProof="0" dirty="0">
                <a:hlinkClick r:id="rId3"/>
              </a:rPr>
              <a:t>https://www.w3.org/WAI/standards-guidelines/wcag</a:t>
            </a:r>
            <a:endParaRPr lang="en-IN" noProof="0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A7BC2ED3-11E0-F075-8239-068C6B2A7F37}"/>
              </a:ext>
            </a:extLst>
          </p:cNvPr>
          <p:cNvSpPr txBox="1">
            <a:spLocks/>
          </p:cNvSpPr>
          <p:nvPr/>
        </p:nvSpPr>
        <p:spPr>
          <a:xfrm>
            <a:off x="356518" y="3677782"/>
            <a:ext cx="5289703" cy="712191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7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noProof="0" dirty="0"/>
              <a:t>Google Lighthouse</a:t>
            </a:r>
          </a:p>
          <a:p>
            <a:r>
              <a:rPr lang="en-IN" noProof="0" dirty="0">
                <a:hlinkClick r:id="rId4"/>
              </a:rPr>
              <a:t>https://developer.chrome.com/docs/lighthouse/overview</a:t>
            </a:r>
            <a:endParaRPr lang="en-IN" noProof="0" dirty="0"/>
          </a:p>
          <a:p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BC9F86-1453-9B99-DE27-9E9DD5F1E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632" y="3501226"/>
            <a:ext cx="5289702" cy="22543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AEF8FC-8AF9-72F9-A0D5-E0D9E1970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636" y="867837"/>
            <a:ext cx="5289698" cy="2002608"/>
          </a:xfrm>
          <a:prstGeom prst="rect">
            <a:avLst/>
          </a:prstGeom>
        </p:spPr>
      </p:pic>
      <p:sp>
        <p:nvSpPr>
          <p:cNvPr id="3" name="Espace réservé du contenu 8">
            <a:extLst>
              <a:ext uri="{FF2B5EF4-FFF2-40B4-BE49-F238E27FC236}">
                <a16:creationId xmlns:a16="http://schemas.microsoft.com/office/drawing/2014/main" id="{5F433EE6-B55C-3F56-7729-BCB452403901}"/>
              </a:ext>
            </a:extLst>
          </p:cNvPr>
          <p:cNvSpPr txBox="1">
            <a:spLocks/>
          </p:cNvSpPr>
          <p:nvPr/>
        </p:nvSpPr>
        <p:spPr>
          <a:xfrm>
            <a:off x="356518" y="4538611"/>
            <a:ext cx="5193578" cy="712191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The A11y Project</a:t>
            </a:r>
          </a:p>
          <a:p>
            <a:r>
              <a:rPr lang="en-IN" dirty="0">
                <a:hlinkClick r:id="rId7"/>
              </a:rPr>
              <a:t>https://www.a11yproject.com</a:t>
            </a:r>
            <a:endParaRPr lang="en-IN" dirty="0"/>
          </a:p>
        </p:txBody>
      </p:sp>
      <p:sp>
        <p:nvSpPr>
          <p:cNvPr id="4" name="Espace réservé du contenu 8">
            <a:extLst>
              <a:ext uri="{FF2B5EF4-FFF2-40B4-BE49-F238E27FC236}">
                <a16:creationId xmlns:a16="http://schemas.microsoft.com/office/drawing/2014/main" id="{5747BEBB-54B8-8FDA-8A68-7500ACAFDFCE}"/>
              </a:ext>
            </a:extLst>
          </p:cNvPr>
          <p:cNvSpPr txBox="1">
            <a:spLocks/>
          </p:cNvSpPr>
          <p:nvPr/>
        </p:nvSpPr>
        <p:spPr>
          <a:xfrm>
            <a:off x="356518" y="5399440"/>
            <a:ext cx="5193578" cy="712191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7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noProof="0" dirty="0"/>
              <a:t>Microsoft Inclusive Design Toolkit</a:t>
            </a:r>
          </a:p>
          <a:p>
            <a:r>
              <a:rPr lang="en-IN" noProof="0" dirty="0">
                <a:hlinkClick r:id="rId8"/>
              </a:rPr>
              <a:t>https://inclusive.microsoft.design</a:t>
            </a:r>
            <a:endParaRPr lang="en-IN" noProof="0" dirty="0"/>
          </a:p>
          <a:p>
            <a:endParaRPr lang="en-IN" noProof="0" dirty="0"/>
          </a:p>
        </p:txBody>
      </p:sp>
      <p:sp>
        <p:nvSpPr>
          <p:cNvPr id="6" name="Espace réservé du contenu 8">
            <a:extLst>
              <a:ext uri="{FF2B5EF4-FFF2-40B4-BE49-F238E27FC236}">
                <a16:creationId xmlns:a16="http://schemas.microsoft.com/office/drawing/2014/main" id="{FE21AA82-89FA-A094-9FF2-B867311EC356}"/>
              </a:ext>
            </a:extLst>
          </p:cNvPr>
          <p:cNvSpPr txBox="1">
            <a:spLocks/>
          </p:cNvSpPr>
          <p:nvPr/>
        </p:nvSpPr>
        <p:spPr>
          <a:xfrm>
            <a:off x="356518" y="1904078"/>
            <a:ext cx="5193578" cy="712191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7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The Accessibility Best Practices in React</a:t>
            </a:r>
          </a:p>
          <a:p>
            <a:r>
              <a:rPr lang="en-IN" dirty="0">
                <a:hlinkClick r:id="rId9"/>
              </a:rPr>
              <a:t>https://legacy.reactjs.org/docs/accessibility.html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937162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33715F1-F297-439A-B967-EF34D00074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4882" y="1468829"/>
            <a:ext cx="3386952" cy="914401"/>
          </a:xfrm>
        </p:spPr>
        <p:txBody>
          <a:bodyPr>
            <a:normAutofit/>
          </a:bodyPr>
          <a:lstStyle/>
          <a:p>
            <a:r>
              <a:rPr lang="en-IN" sz="4400" noProof="0" dirty="0">
                <a:solidFill>
                  <a:srgbClr val="FFC000"/>
                </a:solidFill>
              </a:rPr>
              <a:t>Thank You!</a:t>
            </a:r>
          </a:p>
        </p:txBody>
      </p:sp>
      <p:pic>
        <p:nvPicPr>
          <p:cNvPr id="17" name="Picture Placeholder 16" descr="A picture containing person, outdoor, watching, crowd&#10;&#10;Description automatically generated">
            <a:extLst>
              <a:ext uri="{FF2B5EF4-FFF2-40B4-BE49-F238E27FC236}">
                <a16:creationId xmlns:a16="http://schemas.microsoft.com/office/drawing/2014/main" id="{B02243FA-1EAE-4BD5-78A5-5146D2B775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r="4932"/>
          <a:stretch>
            <a:fillRect/>
          </a:stretch>
        </p:blipFill>
        <p:spPr/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20B672-C3DB-82B8-0EAC-8BC96F666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9" t="9248" r="15281" b="37493"/>
          <a:stretch>
            <a:fillRect/>
          </a:stretch>
        </p:blipFill>
        <p:spPr>
          <a:xfrm>
            <a:off x="4483041" y="1302575"/>
            <a:ext cx="3083273" cy="32316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3F3C9-C5CA-93F9-2305-E3F076AA1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758" y="4624659"/>
            <a:ext cx="711911" cy="277068"/>
          </a:xfrm>
          <a:prstGeom prst="rect">
            <a:avLst/>
          </a:prstGeom>
        </p:spPr>
      </p:pic>
      <p:pic>
        <p:nvPicPr>
          <p:cNvPr id="15" name="Picture 14" descr="A logo with text on it&#10;&#10;AI-generated content may be incorrect.">
            <a:extLst>
              <a:ext uri="{FF2B5EF4-FFF2-40B4-BE49-F238E27FC236}">
                <a16:creationId xmlns:a16="http://schemas.microsoft.com/office/drawing/2014/main" id="{4B2008C0-5620-6B80-7081-588D8457F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876" y="3066448"/>
            <a:ext cx="2291595" cy="1289421"/>
          </a:xfrm>
          <a:prstGeom prst="rect">
            <a:avLst/>
          </a:prstGeom>
        </p:spPr>
      </p:pic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12CFB3C5-5EDE-6F55-944F-6CA6B61F6655}"/>
              </a:ext>
            </a:extLst>
          </p:cNvPr>
          <p:cNvSpPr txBox="1">
            <a:spLocks/>
          </p:cNvSpPr>
          <p:nvPr/>
        </p:nvSpPr>
        <p:spPr>
          <a:xfrm>
            <a:off x="8604897" y="2411670"/>
            <a:ext cx="2961171" cy="817087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IN" sz="1800" b="1" noProof="0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</a:rPr>
              <a:t>Everyone Here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IN" sz="18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&amp;</a:t>
            </a:r>
            <a:endParaRPr lang="en-IN" sz="1800" noProof="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7AA305-A5EC-1726-CA3E-6DE8430F88B5}"/>
              </a:ext>
            </a:extLst>
          </p:cNvPr>
          <p:cNvSpPr txBox="1"/>
          <p:nvPr/>
        </p:nvSpPr>
        <p:spPr>
          <a:xfrm>
            <a:off x="9240351" y="233652"/>
            <a:ext cx="15560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noProof="0" dirty="0">
                <a:solidFill>
                  <a:srgbClr val="FFC000"/>
                </a:solidFill>
              </a:rPr>
              <a:t>🙏</a:t>
            </a:r>
            <a:endParaRPr lang="en-US" sz="8000" dirty="0"/>
          </a:p>
        </p:txBody>
      </p:sp>
      <p:sp>
        <p:nvSpPr>
          <p:cNvPr id="2" name="Espace réservé du texte 23">
            <a:extLst>
              <a:ext uri="{FF2B5EF4-FFF2-40B4-BE49-F238E27FC236}">
                <a16:creationId xmlns:a16="http://schemas.microsoft.com/office/drawing/2014/main" id="{5461D6B3-25C4-8BD9-7245-06963D6A31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77142" y="4836326"/>
            <a:ext cx="3119080" cy="311606"/>
          </a:xfrm>
        </p:spPr>
        <p:txBody>
          <a:bodyPr/>
          <a:lstStyle/>
          <a:p>
            <a:r>
              <a:rPr lang="en-IN" sz="12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Himanshu Goel</a:t>
            </a:r>
          </a:p>
        </p:txBody>
      </p:sp>
    </p:spTree>
    <p:extLst>
      <p:ext uri="{BB962C8B-B14F-4D97-AF65-F5344CB8AC3E}">
        <p14:creationId xmlns:p14="http://schemas.microsoft.com/office/powerpoint/2010/main" val="3521719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C6F35-7862-D865-B9A3-9B29CE219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EB1A727-699A-9D23-B197-F6F2E0E5034A}"/>
              </a:ext>
            </a:extLst>
          </p:cNvPr>
          <p:cNvCxnSpPr>
            <a:cxnSpLocks/>
          </p:cNvCxnSpPr>
          <p:nvPr/>
        </p:nvCxnSpPr>
        <p:spPr>
          <a:xfrm>
            <a:off x="6680200" y="1573938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22758916-E5DF-D353-0969-9E1282217635}"/>
              </a:ext>
            </a:extLst>
          </p:cNvPr>
          <p:cNvSpPr txBox="1"/>
          <p:nvPr/>
        </p:nvSpPr>
        <p:spPr>
          <a:xfrm>
            <a:off x="6753679" y="2003794"/>
            <a:ext cx="1900072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rgbClr val="A665FF"/>
                    </a:gs>
                  </a:gsLst>
                  <a:lin ang="0" scaled="0"/>
                </a:gradFill>
              </a:rPr>
              <a:t>What challenge does the character face?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533708D-3C63-6DD9-F528-6F10895DE427}"/>
              </a:ext>
            </a:extLst>
          </p:cNvPr>
          <p:cNvSpPr txBox="1"/>
          <p:nvPr/>
        </p:nvSpPr>
        <p:spPr>
          <a:xfrm>
            <a:off x="9313157" y="1695294"/>
            <a:ext cx="2053038" cy="1015663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Deaf and Blind</a:t>
            </a:r>
          </a:p>
          <a:p>
            <a:endParaRPr lang="en-US" sz="1000" b="1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 girl who cannot see or hear. 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Story of how support and empathy can transform a life.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7E0B6CD-90F2-6925-E7F5-76C3AD6CC5E1}"/>
              </a:ext>
            </a:extLst>
          </p:cNvPr>
          <p:cNvCxnSpPr>
            <a:cxnSpLocks/>
          </p:cNvCxnSpPr>
          <p:nvPr/>
        </p:nvCxnSpPr>
        <p:spPr>
          <a:xfrm>
            <a:off x="6680200" y="2866290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DB0245F7-1943-3D7A-C188-A94B7A96890E}"/>
              </a:ext>
            </a:extLst>
          </p:cNvPr>
          <p:cNvSpPr txBox="1"/>
          <p:nvPr/>
        </p:nvSpPr>
        <p:spPr>
          <a:xfrm>
            <a:off x="6680199" y="3550459"/>
            <a:ext cx="2053037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rgbClr val="A665FF"/>
                    </a:gs>
                  </a:gsLst>
                  <a:lin ang="0" scaled="0"/>
                </a:gradFill>
              </a:rPr>
              <a:t>How can we make our product more inclusive? 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BB4A323-FD47-B1C6-684B-8644A697BC33}"/>
              </a:ext>
            </a:extLst>
          </p:cNvPr>
          <p:cNvSpPr txBox="1"/>
          <p:nvPr/>
        </p:nvSpPr>
        <p:spPr>
          <a:xfrm>
            <a:off x="9313157" y="2915937"/>
            <a:ext cx="2053038" cy="224676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Provide multi-sensory feedback (haptic/tactile cues)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Ensure keyboard navigation and consistent layout for assistive devices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Add transcripts or captions for all media.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Use ALT text for all images.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Ensure buttons, links, and headings are clearly defined.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5DD05B7-6A0A-5D81-342C-9E465193DE6D}"/>
              </a:ext>
            </a:extLst>
          </p:cNvPr>
          <p:cNvCxnSpPr>
            <a:cxnSpLocks/>
          </p:cNvCxnSpPr>
          <p:nvPr/>
        </p:nvCxnSpPr>
        <p:spPr>
          <a:xfrm>
            <a:off x="6680200" y="5281068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 descr="Black | Rotten Tomatoes">
            <a:extLst>
              <a:ext uri="{FF2B5EF4-FFF2-40B4-BE49-F238E27FC236}">
                <a16:creationId xmlns:a16="http://schemas.microsoft.com/office/drawing/2014/main" id="{44EE7C58-F5DD-9BBB-3CEC-84A12CF28501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" t="2542" r="292" b="119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423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F0836-7D22-499D-85B4-911566E65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364B75F-84AC-66A9-C95F-FBE380AB2E2B}"/>
              </a:ext>
            </a:extLst>
          </p:cNvPr>
          <p:cNvCxnSpPr>
            <a:cxnSpLocks/>
          </p:cNvCxnSpPr>
          <p:nvPr/>
        </p:nvCxnSpPr>
        <p:spPr>
          <a:xfrm>
            <a:off x="6680200" y="1573938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4E634313-8EEA-3F4C-0877-C767C07387B1}"/>
              </a:ext>
            </a:extLst>
          </p:cNvPr>
          <p:cNvCxnSpPr>
            <a:cxnSpLocks/>
          </p:cNvCxnSpPr>
          <p:nvPr/>
        </p:nvCxnSpPr>
        <p:spPr>
          <a:xfrm>
            <a:off x="6680200" y="5281068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 descr="Black | Rotten Tomatoes">
            <a:extLst>
              <a:ext uri="{FF2B5EF4-FFF2-40B4-BE49-F238E27FC236}">
                <a16:creationId xmlns:a16="http://schemas.microsoft.com/office/drawing/2014/main" id="{3B17A73A-BA13-216F-AA41-4352C516BBCA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" t="2542" r="292" b="119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erson using braille writer">
            <a:extLst>
              <a:ext uri="{FF2B5EF4-FFF2-40B4-BE49-F238E27FC236}">
                <a16:creationId xmlns:a16="http://schemas.microsoft.com/office/drawing/2014/main" id="{1EA8880D-012D-A665-A4C4-C2F6BFC4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578" y="1716146"/>
            <a:ext cx="4483793" cy="336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83BB42-CDFA-5BF4-5E7C-7DF31F88480A}"/>
              </a:ext>
            </a:extLst>
          </p:cNvPr>
          <p:cNvSpPr txBox="1"/>
          <p:nvPr/>
        </p:nvSpPr>
        <p:spPr>
          <a:xfrm>
            <a:off x="8493529" y="5380703"/>
            <a:ext cx="1215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Braille</a:t>
            </a:r>
          </a:p>
        </p:txBody>
      </p:sp>
    </p:spTree>
    <p:extLst>
      <p:ext uri="{BB962C8B-B14F-4D97-AF65-F5344CB8AC3E}">
        <p14:creationId xmlns:p14="http://schemas.microsoft.com/office/powerpoint/2010/main" val="356041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14D1C-4455-6410-A865-EEF75F6CD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Forrest Gump">
            <a:extLst>
              <a:ext uri="{FF2B5EF4-FFF2-40B4-BE49-F238E27FC236}">
                <a16:creationId xmlns:a16="http://schemas.microsoft.com/office/drawing/2014/main" id="{42098B01-EA83-B9DC-4C59-D79D01436AB5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0" b="724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186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419F2-D0D9-9B5D-ACFF-E11DFCBCE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6275C67-7856-67EE-367B-7B7A43BE080E}"/>
              </a:ext>
            </a:extLst>
          </p:cNvPr>
          <p:cNvCxnSpPr>
            <a:cxnSpLocks/>
          </p:cNvCxnSpPr>
          <p:nvPr/>
        </p:nvCxnSpPr>
        <p:spPr>
          <a:xfrm>
            <a:off x="6680200" y="1573938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895882A-BD8F-D63C-7CD4-F9E4FAAF5D51}"/>
              </a:ext>
            </a:extLst>
          </p:cNvPr>
          <p:cNvSpPr txBox="1"/>
          <p:nvPr/>
        </p:nvSpPr>
        <p:spPr>
          <a:xfrm>
            <a:off x="6756681" y="1996497"/>
            <a:ext cx="1900072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pPr algn="l"/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rgbClr val="A665FF"/>
                    </a:gs>
                  </a:gsLst>
                  <a:lin ang="0" scaled="0"/>
                </a:gradFill>
              </a:rPr>
              <a:t>What challenge does the character face?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B62D52E-DEE1-4EED-A07D-5FEAE9DAFA0E}"/>
              </a:ext>
            </a:extLst>
          </p:cNvPr>
          <p:cNvSpPr txBox="1"/>
          <p:nvPr/>
        </p:nvSpPr>
        <p:spPr>
          <a:xfrm>
            <a:off x="9280501" y="1849183"/>
            <a:ext cx="2085694" cy="861774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Mild intellectual disability (low IQ).</a:t>
            </a:r>
          </a:p>
          <a:p>
            <a:endParaRPr lang="en-US" sz="1000" b="1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Story about a simple man with big life experiences.</a:t>
            </a: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4A8D99A-8483-FD47-EA98-D22C059175EB}"/>
              </a:ext>
            </a:extLst>
          </p:cNvPr>
          <p:cNvCxnSpPr>
            <a:cxnSpLocks/>
          </p:cNvCxnSpPr>
          <p:nvPr/>
        </p:nvCxnSpPr>
        <p:spPr>
          <a:xfrm>
            <a:off x="6680200" y="2866290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ADEE088-81E6-0F01-B622-6D6ACBB6EB76}"/>
              </a:ext>
            </a:extLst>
          </p:cNvPr>
          <p:cNvSpPr txBox="1"/>
          <p:nvPr/>
        </p:nvSpPr>
        <p:spPr>
          <a:xfrm>
            <a:off x="6680199" y="3623941"/>
            <a:ext cx="2053037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pPr algn="l"/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rgbClr val="A665FF"/>
                    </a:gs>
                  </a:gsLst>
                  <a:lin ang="0" scaled="0"/>
                </a:gradFill>
              </a:rPr>
              <a:t>How can we make our product more inclusive? 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F06310-2222-6F73-18E6-53DB7132F8A0}"/>
              </a:ext>
            </a:extLst>
          </p:cNvPr>
          <p:cNvSpPr txBox="1"/>
          <p:nvPr/>
        </p:nvSpPr>
        <p:spPr>
          <a:xfrm>
            <a:off x="9280501" y="3033811"/>
            <a:ext cx="2053038" cy="209288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Use simple, plain language for content.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Provide audio or visual guidance instead of text-heavy instructions.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Design with clear navigation and large, easy-to-click elements.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Support text-to-speech features.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Avoid time-based actions or complex user flows.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359EC5E-283B-B517-DFE5-3442C34021BD}"/>
              </a:ext>
            </a:extLst>
          </p:cNvPr>
          <p:cNvCxnSpPr>
            <a:cxnSpLocks/>
          </p:cNvCxnSpPr>
          <p:nvPr/>
        </p:nvCxnSpPr>
        <p:spPr>
          <a:xfrm>
            <a:off x="6680200" y="5281068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Forrest Gump">
            <a:extLst>
              <a:ext uri="{FF2B5EF4-FFF2-40B4-BE49-F238E27FC236}">
                <a16:creationId xmlns:a16="http://schemas.microsoft.com/office/drawing/2014/main" id="{7E7A71F4-6AA9-5EA6-4FF1-DCE612601F1E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0" b="724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56920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SBS 2024">
  <a:themeElements>
    <a:clrScheme name="Personnalisé 11">
      <a:dk1>
        <a:srgbClr val="000000"/>
      </a:dk1>
      <a:lt1>
        <a:srgbClr val="FFFFFF"/>
      </a:lt1>
      <a:dk2>
        <a:srgbClr val="22B5FF"/>
      </a:dk2>
      <a:lt2>
        <a:srgbClr val="9D68F7"/>
      </a:lt2>
      <a:accent1>
        <a:srgbClr val="FFC200"/>
      </a:accent1>
      <a:accent2>
        <a:srgbClr val="FF00FF"/>
      </a:accent2>
      <a:accent3>
        <a:srgbClr val="03F680"/>
      </a:accent3>
      <a:accent4>
        <a:srgbClr val="8DE0FD"/>
      </a:accent4>
      <a:accent5>
        <a:srgbClr val="0071BC"/>
      </a:accent5>
      <a:accent6>
        <a:srgbClr val="552486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25000">
              <a:schemeClr val="tx2"/>
            </a:gs>
            <a:gs pos="0">
              <a:schemeClr val="tx2"/>
            </a:gs>
            <a:gs pos="100000">
              <a:schemeClr val="bg2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olutions xmlns="f569b5f3-1757-46c5-bd7a-938423b46b7a" xsi:nil="true"/>
    <lcf76f155ced4ddcb4097134ff3c332f xmlns="f569b5f3-1757-46c5-bd7a-938423b46b7a">
      <Terms xmlns="http://schemas.microsoft.com/office/infopath/2007/PartnerControls"/>
    </lcf76f155ced4ddcb4097134ff3c332f>
    <Mandatory_x003f_ xmlns="f569b5f3-1757-46c5-bd7a-938423b46b7a" xsi:nil="true"/>
    <TaxCatchAll xmlns="24ed4137-a814-4edb-a21f-3bb92e153a04" xsi:nil="true"/>
    <Can_x0020_Be_x0020_Disclosed_x003f_ xmlns="f569b5f3-1757-46c5-bd7a-938423b46b7a" xsi:nil="true"/>
    <Category xmlns="f569b5f3-1757-46c5-bd7a-938423b46b7a" xsi:nil="true"/>
  </documentManagement>
</p:properties>
</file>

<file path=customXml/item2.xml><?xml version="1.0" encoding="utf-8"?>
<?mso-contentType ?>
<FormTemplates xmlns="http://schemas.microsoft.com/sharepoint/v3/contenttype/forms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F0109046CA85428D39EB3775349F5E" ma:contentTypeVersion="20" ma:contentTypeDescription="Create a new document." ma:contentTypeScope="" ma:versionID="731ea63ad9481ae23574d3de20bd1e42">
  <xsd:schema xmlns:xsd="http://www.w3.org/2001/XMLSchema" xmlns:xs="http://www.w3.org/2001/XMLSchema" xmlns:p="http://schemas.microsoft.com/office/2006/metadata/properties" xmlns:ns2="f569b5f3-1757-46c5-bd7a-938423b46b7a" xmlns:ns3="24ed4137-a814-4edb-a21f-3bb92e153a04" targetNamespace="http://schemas.microsoft.com/office/2006/metadata/properties" ma:root="true" ma:fieldsID="8744d7053e81bcb52b6a600e7a65b2a5" ns2:_="" ns3:_="">
    <xsd:import namespace="f569b5f3-1757-46c5-bd7a-938423b46b7a"/>
    <xsd:import namespace="24ed4137-a814-4edb-a21f-3bb92e153a04"/>
    <xsd:element name="properties">
      <xsd:complexType>
        <xsd:sequence>
          <xsd:element name="documentManagement">
            <xsd:complexType>
              <xsd:all>
                <xsd:element ref="ns2:Category" minOccurs="0"/>
                <xsd:element ref="ns2:Can_x0020_Be_x0020_Disclosed_x003f_" minOccurs="0"/>
                <xsd:element ref="ns2:Solutions" minOccurs="0"/>
                <xsd:element ref="ns2:Mandatory_x003f_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69b5f3-1757-46c5-bd7a-938423b46b7a" elementFormDefault="qualified">
    <xsd:import namespace="http://schemas.microsoft.com/office/2006/documentManagement/types"/>
    <xsd:import namespace="http://schemas.microsoft.com/office/infopath/2007/PartnerControls"/>
    <xsd:element name="Category" ma:index="4" nillable="true" ma:displayName="Category" ma:internalName="Category" ma:readOnly="fals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Offering &gt; Customer Engagement Suite"/>
                    <xsd:enumeration value="Offering &gt; Risk, Regulation &amp; Reporting"/>
                  </xsd:restriction>
                </xsd:simpleType>
              </xsd:element>
            </xsd:sequence>
          </xsd:extension>
        </xsd:complexContent>
      </xsd:complexType>
    </xsd:element>
    <xsd:element name="Can_x0020_Be_x0020_Disclosed_x003f_" ma:index="5" nillable="true" ma:displayName="Can Be Disclosed?" ma:internalName="Can_x0020_Be_x0020_Disclosed_x003f_" ma:readOnly="false">
      <xsd:simpleType>
        <xsd:restriction base="dms:Text">
          <xsd:maxLength value="255"/>
        </xsd:restriction>
      </xsd:simpleType>
    </xsd:element>
    <xsd:element name="Solutions" ma:index="6" nillable="true" ma:displayName="Solutions" ma:format="Dropdown" ma:internalName="Solutions" ma:readOnly="false">
      <xsd:simpleType>
        <xsd:restriction base="dms:Choice">
          <xsd:enumeration value="Anacredit"/>
          <xsd:enumeration value="Anadéfi"/>
          <xsd:enumeration value="CAD"/>
          <xsd:enumeration value="CIRBE"/>
          <xsd:enumeration value="Islamic Finance"/>
          <xsd:enumeration value="General 3R"/>
          <xsd:enumeration value="Microfinance"/>
          <xsd:enumeration value="Report"/>
          <xsd:enumeration value="SHSG"/>
          <xsd:enumeration value="Tax Reporting"/>
          <xsd:enumeration value="TaxBase"/>
          <xsd:enumeration value="VUC"/>
        </xsd:restriction>
      </xsd:simpleType>
    </xsd:element>
    <xsd:element name="Mandatory_x003f_" ma:index="7" nillable="true" ma:displayName="Mandatory?" ma:format="RadioButtons" ma:internalName="Mandatory_x003f_" ma:readOnly="false">
      <xsd:simpleType>
        <xsd:restriction base="dms:Choice">
          <xsd:enumeration value="Yes (contractual doc)"/>
          <xsd:enumeration value="Yes (project doc)"/>
          <xsd:enumeration value="Yes (not contractual)"/>
          <xsd:enumeration value="Optional"/>
          <xsd:enumeration value="Informational"/>
        </xsd:restriction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000e2059-5ee7-47e9-8d7c-e5c5b9f97e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ed4137-a814-4edb-a21f-3bb92e153a0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c55e9aa6-b2b8-4bbf-ab50-91c60b89e6f8}" ma:internalName="TaxCatchAll" ma:showField="CatchAllData" ma:web="24ed4137-a814-4edb-a21f-3bb92e153a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995385-1E89-40E9-BC5C-9EEF0E879F7C}">
  <ds:schemaRefs>
    <ds:schemaRef ds:uri="http://purl.org/dc/terms/"/>
    <ds:schemaRef ds:uri="http://schemas.openxmlformats.org/package/2006/metadata/core-properties"/>
    <ds:schemaRef ds:uri="http://purl.org/dc/dcmitype/"/>
    <ds:schemaRef ds:uri="f569b5f3-1757-46c5-bd7a-938423b46b7a"/>
    <ds:schemaRef ds:uri="24ed4137-a814-4edb-a21f-3bb92e153a04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7FE507A-C7FA-4DC8-AF85-BDC818DE6A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183C27-301D-41F2-89A7-EA3DB3DD61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69b5f3-1757-46c5-bd7a-938423b46b7a"/>
    <ds:schemaRef ds:uri="24ed4137-a814-4edb-a21f-3bb92e153a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314f5b1-ef04-46e0-8957-be9652623f41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22193</TotalTime>
  <Words>2141</Words>
  <Application>Microsoft Office PowerPoint</Application>
  <PresentationFormat>Widescreen</PresentationFormat>
  <Paragraphs>358</Paragraphs>
  <Slides>56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Arial Regular</vt:lpstr>
      <vt:lpstr>Calibri</vt:lpstr>
      <vt:lpstr>Century Gothic</vt:lpstr>
      <vt:lpstr>Template SBS 2024</vt:lpstr>
      <vt:lpstr>Building Accessible Products in Modern UI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We’ll Cover</vt:lpstr>
      <vt:lpstr>About Me…</vt:lpstr>
      <vt:lpstr>Before We Start…</vt:lpstr>
      <vt:lpstr>(abbreviated as a11y)</vt:lpstr>
      <vt:lpstr>PowerPoint Presentation</vt:lpstr>
      <vt:lpstr>To Put It Simply...</vt:lpstr>
      <vt:lpstr>To Put It Simply...</vt:lpstr>
      <vt:lpstr>To Put It Simply...</vt:lpstr>
      <vt:lpstr>To Put It Simply...</vt:lpstr>
      <vt:lpstr>To Put It Simply...</vt:lpstr>
      <vt:lpstr>Accessibility also helps people in a variety of situations – not just with long-term disabilities.</vt:lpstr>
      <vt:lpstr>Why Accessibility Matters</vt:lpstr>
      <vt:lpstr>4 Simple Reasons to Care About Accessibility</vt:lpstr>
      <vt:lpstr>4 Simple Reasons to Care About Accessibility</vt:lpstr>
      <vt:lpstr>4 Simple Reasons to Care About Accessibility</vt:lpstr>
      <vt:lpstr>4 Simple Reasons to Care About Accessibility</vt:lpstr>
      <vt:lpstr>Accessibility in Numbers</vt:lpstr>
      <vt:lpstr>Most Common Accessibility Issues 96% of issues fall into these 6 categories</vt:lpstr>
      <vt:lpstr>Common Delivery Pitfalls</vt:lpstr>
      <vt:lpstr>PowerPoint Presentation</vt:lpstr>
      <vt:lpstr>PowerPoint Presentation</vt:lpstr>
      <vt:lpstr>Tools That Make Accessibility Easier</vt:lpstr>
      <vt:lpstr>AI Helpers</vt:lpstr>
      <vt:lpstr>AI Helpers</vt:lpstr>
      <vt:lpstr>AI Helpers</vt:lpstr>
      <vt:lpstr>AI Helpers</vt:lpstr>
      <vt:lpstr>AI Helpers</vt:lpstr>
      <vt:lpstr>AI Helpers</vt:lpstr>
      <vt:lpstr>AI Helpers</vt:lpstr>
      <vt:lpstr>AI Helpers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Tips That Help</vt:lpstr>
      <vt:lpstr>Learning Resources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La boite à slides Prod</dc:creator>
  <cp:keywords/>
  <dc:description/>
  <cp:lastModifiedBy>Himanshu GOEL</cp:lastModifiedBy>
  <cp:revision>1260</cp:revision>
  <dcterms:created xsi:type="dcterms:W3CDTF">2020-07-07T09:15:21Z</dcterms:created>
  <dcterms:modified xsi:type="dcterms:W3CDTF">2025-08-22T23:45:59Z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0x0101007AF0109046CA85428D39EB3775349F5E</vt:lpwstr>
  </property>
  <property fmtid="{D5CDD505-2E9C-101B-9397-08002B2CF9AE}" pid="3" name="MSIP_Label_f314f5b1-ef04-46e0-8957-be9652623f41_Enabled">
    <vt:lpwstr>true</vt:lpwstr>
  </property>
  <property fmtid="{D5CDD505-2E9C-101B-9397-08002B2CF9AE}" pid="4" name="MSIP_Label_f314f5b1-ef04-46e0-8957-be9652623f41_SetDate">
    <vt:lpwstr>2022-03-15T13:00:49Z</vt:lpwstr>
  </property>
  <property fmtid="{D5CDD505-2E9C-101B-9397-08002B2CF9AE}" pid="5" name="MSIP_Label_f314f5b1-ef04-46e0-8957-be9652623f41_Method">
    <vt:lpwstr>Standard</vt:lpwstr>
  </property>
  <property fmtid="{D5CDD505-2E9C-101B-9397-08002B2CF9AE}" pid="6" name="MSIP_Label_f314f5b1-ef04-46e0-8957-be9652623f41_Name">
    <vt:lpwstr>C2 - UK</vt:lpwstr>
  </property>
  <property fmtid="{D5CDD505-2E9C-101B-9397-08002B2CF9AE}" pid="7" name="MSIP_Label_f314f5b1-ef04-46e0-8957-be9652623f41_SiteId">
    <vt:lpwstr>8b87af7d-8647-4dc7-8df4-5f69a2011bb5</vt:lpwstr>
  </property>
  <property fmtid="{D5CDD505-2E9C-101B-9397-08002B2CF9AE}" pid="8" name="MSIP_Label_f314f5b1-ef04-46e0-8957-be9652623f41_ActionId">
    <vt:lpwstr>a66cd999-82a0-42ad-9069-81e6eb9fc165</vt:lpwstr>
  </property>
  <property fmtid="{D5CDD505-2E9C-101B-9397-08002B2CF9AE}" pid="9" name="MSIP_Label_f314f5b1-ef04-46e0-8957-be9652623f41_ContentBits">
    <vt:lpwstr>3</vt:lpwstr>
  </property>
  <property fmtid="{D5CDD505-2E9C-101B-9397-08002B2CF9AE}" pid="10" name="Order">
    <vt:r8>599900</vt:r8>
  </property>
  <property fmtid="{D5CDD505-2E9C-101B-9397-08002B2CF9AE}" pid="11" name="_ExtendedDescription">
    <vt:lpwstr/>
  </property>
  <property fmtid="{D5CDD505-2E9C-101B-9397-08002B2CF9AE}" pid="12" name="MediaServiceImageTags">
    <vt:lpwstr/>
  </property>
  <property fmtid="{D5CDD505-2E9C-101B-9397-08002B2CF9AE}" pid="13" name="MSIP_Label_77b63d2d-508b-4d4b-9fe9-dece846b337d_Enabled">
    <vt:lpwstr>true</vt:lpwstr>
  </property>
  <property fmtid="{D5CDD505-2E9C-101B-9397-08002B2CF9AE}" pid="14" name="MSIP_Label_77b63d2d-508b-4d4b-9fe9-dece846b337d_SetDate">
    <vt:lpwstr>2025-07-22T09:59:16Z</vt:lpwstr>
  </property>
  <property fmtid="{D5CDD505-2E9C-101B-9397-08002B2CF9AE}" pid="15" name="MSIP_Label_77b63d2d-508b-4d4b-9fe9-dece846b337d_Method">
    <vt:lpwstr>Privileged</vt:lpwstr>
  </property>
  <property fmtid="{D5CDD505-2E9C-101B-9397-08002B2CF9AE}" pid="16" name="MSIP_Label_77b63d2d-508b-4d4b-9fe9-dece846b337d_Name">
    <vt:lpwstr>77b63d2d-508b-4d4b-9fe9-dece846b337d</vt:lpwstr>
  </property>
  <property fmtid="{D5CDD505-2E9C-101B-9397-08002B2CF9AE}" pid="17" name="MSIP_Label_77b63d2d-508b-4d4b-9fe9-dece846b337d_SiteId">
    <vt:lpwstr>300f59df-78e6-436f-9b27-b64973e34f7d</vt:lpwstr>
  </property>
  <property fmtid="{D5CDD505-2E9C-101B-9397-08002B2CF9AE}" pid="18" name="MSIP_Label_77b63d2d-508b-4d4b-9fe9-dece846b337d_ActionId">
    <vt:lpwstr>0ee7544a-b9d6-44eb-8ba0-936ac3f53625</vt:lpwstr>
  </property>
  <property fmtid="{D5CDD505-2E9C-101B-9397-08002B2CF9AE}" pid="19" name="MSIP_Label_77b63d2d-508b-4d4b-9fe9-dece846b337d_ContentBits">
    <vt:lpwstr>0</vt:lpwstr>
  </property>
  <property fmtid="{D5CDD505-2E9C-101B-9397-08002B2CF9AE}" pid="20" name="MSIP_Label_77b63d2d-508b-4d4b-9fe9-dece846b337d_Tag">
    <vt:lpwstr>10, 0, 1, 1</vt:lpwstr>
  </property>
</Properties>
</file>